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5143500" type="screen16x9"/>
  <p:notesSz cx="6858000" cy="9144000"/>
  <p:embeddedFontLst>
    <p:embeddedFont>
      <p:font typeface="Roboto" panose="020B0604020202020204"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75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d9c453428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d9c45342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6d359e22a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6d359e22a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7b9edfd573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7b9edfd57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6d359e22a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6d359e22a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Before you say a single word to the interviewer, you have already made an impression based on how you are dressed. You can never be overdressed for an interview but you can definitely be underdressed.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6d359e22a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6d359e22a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Before you say a single word to the interviewer, you have already made an impression based on how you are dressed. You can never be overdressed for an interview but you can definitely be underdressed. You may not dress like this in the position you are hired for but you are more likely to be taken seriously when you present yourself in a professional manner.</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6d359e22a1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6d359e22a1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e9090756a_1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e9090756a_1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6d359e22a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6d359e22a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6d359e22a1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6d359e22a1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e9090756a_1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e9090756a_1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7b9edfd573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7b9edfd573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Check your social media before you apply for a job. Make sure you do not have anything offensive or inappropriate. It may be best to make sure your profiles are set to private.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d91e1f37e_1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d91e1f37e_1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Most organizations have their own portal where you will login to fill out an application. In some cases, you will be asked to come to the organization to fill out the application.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7b9edfd573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7b9edfd57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Employers will have very specific instructions on their applications. Read everything very carefully.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7b9edfd573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7b9edfd57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6d359e22a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6d359e22a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d91e1f3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d91e1f3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7b9edfd573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7b9edfd57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8246400" y="4245875"/>
            <a:ext cx="897600" cy="897600"/>
          </a:xfrm>
          <a:prstGeom prst="round1Rect">
            <a:avLst>
              <a:gd name="adj" fmla="val 16667"/>
            </a:avLst>
          </a:prstGeom>
          <a:solidFill>
            <a:schemeClr val="lt1">
              <a:alpha val="680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3" name="Google Shape;13;p2"/>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4" name="Google Shape;14;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4"/>
        </a:solidFill>
        <a:effectLst/>
      </p:bgPr>
    </p:bg>
    <p:spTree>
      <p:nvGrpSpPr>
        <p:cNvPr id="1" name="Shape 57"/>
        <p:cNvGrpSpPr/>
        <p:nvPr/>
      </p:nvGrpSpPr>
      <p:grpSpPr>
        <a:xfrm>
          <a:off x="0" y="0"/>
          <a:ext cx="0" cy="0"/>
          <a:chOff x="0" y="0"/>
          <a:chExt cx="0" cy="0"/>
        </a:xfrm>
      </p:grpSpPr>
      <p:sp>
        <p:nvSpPr>
          <p:cNvPr id="58" name="Google Shape;58;p11"/>
          <p:cNvSpPr txBox="1">
            <a:spLocks noGrp="1"/>
          </p:cNvSpPr>
          <p:nvPr>
            <p:ph type="title" hasCustomPrompt="1"/>
          </p:nvPr>
        </p:nvSpPr>
        <p:spPr>
          <a:xfrm>
            <a:off x="475500" y="1258525"/>
            <a:ext cx="82221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2000"/>
              <a:buNone/>
              <a:defRPr sz="12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a:spLocks noGrp="1"/>
          </p:cNvSpPr>
          <p:nvPr>
            <p:ph type="body" idx="1"/>
          </p:nvPr>
        </p:nvSpPr>
        <p:spPr>
          <a:xfrm>
            <a:off x="475500" y="3304625"/>
            <a:ext cx="82221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60" name="Google Shape;60;p1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61"/>
        <p:cNvGrpSpPr/>
        <p:nvPr/>
      </p:nvGrpSpPr>
      <p:grpSpPr>
        <a:xfrm>
          <a:off x="0" y="0"/>
          <a:ext cx="0" cy="0"/>
          <a:chOff x="0" y="0"/>
          <a:chExt cx="0" cy="0"/>
        </a:xfrm>
      </p:grpSpPr>
      <p:sp>
        <p:nvSpPr>
          <p:cNvPr id="62" name="Google Shape;62;p1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17" name="Google Shape;17;p3"/>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8" name="Google Shape;28;p5"/>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9" name="Google Shape;29;p5"/>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5" name="Google Shape;35;p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7"/>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lt1"/>
              </a:buClr>
              <a:buSzPts val="1200"/>
              <a:buChar char="●"/>
              <a:defRPr sz="1200">
                <a:solidFill>
                  <a:schemeClr val="lt1"/>
                </a:solidFill>
              </a:defRPr>
            </a:lvl1pPr>
            <a:lvl2pPr marL="914400" lvl="1" indent="-304800" rtl="0">
              <a:spcBef>
                <a:spcPts val="1600"/>
              </a:spcBef>
              <a:spcAft>
                <a:spcPts val="0"/>
              </a:spcAft>
              <a:buClr>
                <a:schemeClr val="lt1"/>
              </a:buClr>
              <a:buSzPts val="1200"/>
              <a:buChar char="○"/>
              <a:defRPr sz="1200">
                <a:solidFill>
                  <a:schemeClr val="lt1"/>
                </a:solidFill>
              </a:defRPr>
            </a:lvl2pPr>
            <a:lvl3pPr marL="1371600" lvl="2" indent="-304800" rtl="0">
              <a:spcBef>
                <a:spcPts val="1600"/>
              </a:spcBef>
              <a:spcAft>
                <a:spcPts val="0"/>
              </a:spcAft>
              <a:buClr>
                <a:schemeClr val="lt1"/>
              </a:buClr>
              <a:buSzPts val="1200"/>
              <a:buChar char="■"/>
              <a:defRPr sz="1200">
                <a:solidFill>
                  <a:schemeClr val="lt1"/>
                </a:solidFill>
              </a:defRPr>
            </a:lvl3pPr>
            <a:lvl4pPr marL="1828800" lvl="3" indent="-304800" rtl="0">
              <a:spcBef>
                <a:spcPts val="1600"/>
              </a:spcBef>
              <a:spcAft>
                <a:spcPts val="0"/>
              </a:spcAft>
              <a:buClr>
                <a:schemeClr val="lt1"/>
              </a:buClr>
              <a:buSzPts val="1200"/>
              <a:buChar char="●"/>
              <a:defRPr sz="1200">
                <a:solidFill>
                  <a:schemeClr val="lt1"/>
                </a:solidFill>
              </a:defRPr>
            </a:lvl4pPr>
            <a:lvl5pPr marL="2286000" lvl="4" indent="-304800" rtl="0">
              <a:spcBef>
                <a:spcPts val="1600"/>
              </a:spcBef>
              <a:spcAft>
                <a:spcPts val="0"/>
              </a:spcAft>
              <a:buClr>
                <a:schemeClr val="lt1"/>
              </a:buClr>
              <a:buSzPts val="1200"/>
              <a:buChar char="○"/>
              <a:defRPr sz="1200">
                <a:solidFill>
                  <a:schemeClr val="lt1"/>
                </a:solidFill>
              </a:defRPr>
            </a:lvl5pPr>
            <a:lvl6pPr marL="2743200" lvl="5" indent="-304800" rtl="0">
              <a:spcBef>
                <a:spcPts val="1600"/>
              </a:spcBef>
              <a:spcAft>
                <a:spcPts val="0"/>
              </a:spcAft>
              <a:buClr>
                <a:schemeClr val="lt1"/>
              </a:buClr>
              <a:buSzPts val="1200"/>
              <a:buChar char="■"/>
              <a:defRPr sz="1200">
                <a:solidFill>
                  <a:schemeClr val="lt1"/>
                </a:solidFill>
              </a:defRPr>
            </a:lvl6pPr>
            <a:lvl7pPr marL="3200400" lvl="6" indent="-304800" rtl="0">
              <a:spcBef>
                <a:spcPts val="1600"/>
              </a:spcBef>
              <a:spcAft>
                <a:spcPts val="0"/>
              </a:spcAft>
              <a:buClr>
                <a:schemeClr val="lt1"/>
              </a:buClr>
              <a:buSzPts val="1200"/>
              <a:buChar char="●"/>
              <a:defRPr sz="1200">
                <a:solidFill>
                  <a:schemeClr val="lt1"/>
                </a:solidFill>
              </a:defRPr>
            </a:lvl7pPr>
            <a:lvl8pPr marL="3657600" lvl="7" indent="-304800" rtl="0">
              <a:spcBef>
                <a:spcPts val="1600"/>
              </a:spcBef>
              <a:spcAft>
                <a:spcPts val="0"/>
              </a:spcAft>
              <a:buClr>
                <a:schemeClr val="lt1"/>
              </a:buClr>
              <a:buSzPts val="1200"/>
              <a:buChar char="○"/>
              <a:defRPr sz="1200">
                <a:solidFill>
                  <a:schemeClr val="lt1"/>
                </a:solidFill>
              </a:defRPr>
            </a:lvl8pPr>
            <a:lvl9pPr marL="4114800" lvl="8" indent="-304800" rtl="0">
              <a:spcBef>
                <a:spcPts val="1600"/>
              </a:spcBef>
              <a:spcAft>
                <a:spcPts val="1600"/>
              </a:spcAft>
              <a:buClr>
                <a:schemeClr val="lt1"/>
              </a:buClr>
              <a:buSzPts val="1200"/>
              <a:buChar char="■"/>
              <a:defRPr sz="1200">
                <a:solidFill>
                  <a:schemeClr val="lt1"/>
                </a:solidFill>
              </a:defRPr>
            </a:lvl9pPr>
          </a:lstStyle>
          <a:p>
            <a:endParaRPr/>
          </a:p>
        </p:txBody>
      </p:sp>
      <p:sp>
        <p:nvSpPr>
          <p:cNvPr id="41" name="Google Shape;41;p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488250"/>
            <a:ext cx="62271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44" name="Google Shape;44;p8"/>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4200"/>
              <a:buNone/>
              <a:defRPr sz="42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49" name="Google Shape;49;p9"/>
          <p:cNvSpPr txBox="1">
            <a:spLocks noGrp="1"/>
          </p:cNvSpPr>
          <p:nvPr>
            <p:ph type="subTitle" idx="1"/>
          </p:nvPr>
        </p:nvSpPr>
        <p:spPr>
          <a:xfrm>
            <a:off x="265500" y="2779467"/>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0"/>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0"/>
          <p:cNvSpPr txBox="1">
            <a:spLocks noGrp="1"/>
          </p:cNvSpPr>
          <p:nvPr>
            <p:ph type="body" idx="1"/>
          </p:nvPr>
        </p:nvSpPr>
        <p:spPr>
          <a:xfrm>
            <a:off x="57150" y="4696825"/>
            <a:ext cx="8382000" cy="4467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56" name="Google Shape;56;p1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terial">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rtl="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lt2"/>
                </a:solidFill>
                <a:latin typeface="Roboto"/>
                <a:ea typeface="Roboto"/>
                <a:cs typeface="Roboto"/>
                <a:sym typeface="Roboto"/>
              </a:defRPr>
            </a:lvl1pPr>
            <a:lvl2pPr lvl="1" algn="r" rtl="0">
              <a:buNone/>
              <a:defRPr sz="1000">
                <a:solidFill>
                  <a:schemeClr val="lt2"/>
                </a:solidFill>
                <a:latin typeface="Roboto"/>
                <a:ea typeface="Roboto"/>
                <a:cs typeface="Roboto"/>
                <a:sym typeface="Roboto"/>
              </a:defRPr>
            </a:lvl2pPr>
            <a:lvl3pPr lvl="2" algn="r" rtl="0">
              <a:buNone/>
              <a:defRPr sz="1000">
                <a:solidFill>
                  <a:schemeClr val="lt2"/>
                </a:solidFill>
                <a:latin typeface="Roboto"/>
                <a:ea typeface="Roboto"/>
                <a:cs typeface="Roboto"/>
                <a:sym typeface="Roboto"/>
              </a:defRPr>
            </a:lvl3pPr>
            <a:lvl4pPr lvl="3" algn="r" rtl="0">
              <a:buNone/>
              <a:defRPr sz="1000">
                <a:solidFill>
                  <a:schemeClr val="lt2"/>
                </a:solidFill>
                <a:latin typeface="Roboto"/>
                <a:ea typeface="Roboto"/>
                <a:cs typeface="Roboto"/>
                <a:sym typeface="Roboto"/>
              </a:defRPr>
            </a:lvl4pPr>
            <a:lvl5pPr lvl="4" algn="r" rtl="0">
              <a:buNone/>
              <a:defRPr sz="1000">
                <a:solidFill>
                  <a:schemeClr val="lt2"/>
                </a:solidFill>
                <a:latin typeface="Roboto"/>
                <a:ea typeface="Roboto"/>
                <a:cs typeface="Roboto"/>
                <a:sym typeface="Roboto"/>
              </a:defRPr>
            </a:lvl5pPr>
            <a:lvl6pPr lvl="5" algn="r" rtl="0">
              <a:buNone/>
              <a:defRPr sz="1000">
                <a:solidFill>
                  <a:schemeClr val="lt2"/>
                </a:solidFill>
                <a:latin typeface="Roboto"/>
                <a:ea typeface="Roboto"/>
                <a:cs typeface="Roboto"/>
                <a:sym typeface="Roboto"/>
              </a:defRPr>
            </a:lvl6pPr>
            <a:lvl7pPr lvl="6" algn="r" rtl="0">
              <a:buNone/>
              <a:defRPr sz="1000">
                <a:solidFill>
                  <a:schemeClr val="lt2"/>
                </a:solidFill>
                <a:latin typeface="Roboto"/>
                <a:ea typeface="Roboto"/>
                <a:cs typeface="Roboto"/>
                <a:sym typeface="Roboto"/>
              </a:defRPr>
            </a:lvl7pPr>
            <a:lvl8pPr lvl="7" algn="r" rtl="0">
              <a:buNone/>
              <a:defRPr sz="1000">
                <a:solidFill>
                  <a:schemeClr val="lt2"/>
                </a:solidFill>
                <a:latin typeface="Roboto"/>
                <a:ea typeface="Roboto"/>
                <a:cs typeface="Roboto"/>
                <a:sym typeface="Roboto"/>
              </a:defRPr>
            </a:lvl8pPr>
            <a:lvl9pPr lvl="8" algn="r" rtl="0">
              <a:buNone/>
              <a:defRPr sz="1000">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3"/>
          <p:cNvSpPr txBox="1">
            <a:spLocks noGrp="1"/>
          </p:cNvSpPr>
          <p:nvPr>
            <p:ph type="ctrTitle"/>
          </p:nvPr>
        </p:nvSpPr>
        <p:spPr>
          <a:xfrm>
            <a:off x="167025" y="409475"/>
            <a:ext cx="8669100" cy="141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600"/>
              <a:t>Preparing for the Workplace</a:t>
            </a:r>
            <a:endParaRPr sz="4600"/>
          </a:p>
          <a:p>
            <a:pPr marL="0" lvl="0" indent="0" algn="l" rtl="0">
              <a:spcBef>
                <a:spcPts val="0"/>
              </a:spcBef>
              <a:spcAft>
                <a:spcPts val="0"/>
              </a:spcAft>
              <a:buNone/>
            </a:pPr>
            <a:r>
              <a:rPr lang="en" sz="2400"/>
              <a:t>Applications, Resumes, &amp; Interviews</a:t>
            </a:r>
            <a:endParaRPr sz="2400"/>
          </a:p>
        </p:txBody>
      </p:sp>
      <p:sp>
        <p:nvSpPr>
          <p:cNvPr id="68" name="Google Shape;68;p13"/>
          <p:cNvSpPr txBox="1">
            <a:spLocks noGrp="1"/>
          </p:cNvSpPr>
          <p:nvPr>
            <p:ph type="subTitle" idx="1"/>
          </p:nvPr>
        </p:nvSpPr>
        <p:spPr>
          <a:xfrm>
            <a:off x="390525" y="4498005"/>
            <a:ext cx="8222100" cy="43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Senior Advisory</a:t>
            </a:r>
            <a:endParaRPr/>
          </a:p>
        </p:txBody>
      </p:sp>
      <p:pic>
        <p:nvPicPr>
          <p:cNvPr id="69" name="Google Shape;69;p13"/>
          <p:cNvPicPr preferRelativeResize="0"/>
          <p:nvPr/>
        </p:nvPicPr>
        <p:blipFill>
          <a:blip r:embed="rId3">
            <a:alphaModFix/>
          </a:blip>
          <a:stretch>
            <a:fillRect/>
          </a:stretch>
        </p:blipFill>
        <p:spPr>
          <a:xfrm>
            <a:off x="2546238" y="2327050"/>
            <a:ext cx="3910674" cy="26038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2"/>
          <p:cNvSpPr txBox="1">
            <a:spLocks noGrp="1"/>
          </p:cNvSpPr>
          <p:nvPr>
            <p:ph type="title"/>
          </p:nvPr>
        </p:nvSpPr>
        <p:spPr>
          <a:xfrm>
            <a:off x="1350400" y="77875"/>
            <a:ext cx="6421800" cy="1012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Top 10 Interview Mistakes</a:t>
            </a:r>
            <a:endParaRPr/>
          </a:p>
        </p:txBody>
      </p:sp>
      <p:sp>
        <p:nvSpPr>
          <p:cNvPr id="130" name="Google Shape;130;p22"/>
          <p:cNvSpPr txBox="1"/>
          <p:nvPr/>
        </p:nvSpPr>
        <p:spPr>
          <a:xfrm>
            <a:off x="439450" y="924450"/>
            <a:ext cx="8243700" cy="4148700"/>
          </a:xfrm>
          <a:prstGeom prst="rect">
            <a:avLst/>
          </a:prstGeom>
          <a:noFill/>
          <a:ln>
            <a:noFill/>
          </a:ln>
        </p:spPr>
        <p:txBody>
          <a:bodyPr spcFirstLastPara="1" wrap="square" lIns="91425" tIns="91425" rIns="91425" bIns="91425" anchor="ctr" anchorCtr="0">
            <a:noAutofit/>
          </a:bodyPr>
          <a:lstStyle/>
          <a:p>
            <a:pPr marL="457200" lvl="0" indent="-342900" algn="l" rtl="0">
              <a:lnSpc>
                <a:spcPct val="115000"/>
              </a:lnSpc>
              <a:spcBef>
                <a:spcPts val="0"/>
              </a:spcBef>
              <a:spcAft>
                <a:spcPts val="0"/>
              </a:spcAft>
              <a:buClr>
                <a:srgbClr val="FAFAFA"/>
              </a:buClr>
              <a:buSzPts val="1800"/>
              <a:buFont typeface="Roboto"/>
              <a:buAutoNum type="arabicPeriod"/>
            </a:pPr>
            <a:r>
              <a:rPr lang="en" sz="1800" b="1">
                <a:solidFill>
                  <a:srgbClr val="FAFAFA"/>
                </a:solidFill>
                <a:latin typeface="Roboto"/>
                <a:ea typeface="Roboto"/>
                <a:cs typeface="Roboto"/>
                <a:sym typeface="Roboto"/>
              </a:rPr>
              <a:t>Dressing inappropriately</a:t>
            </a:r>
            <a:endParaRPr sz="1800" b="1">
              <a:solidFill>
                <a:srgbClr val="FAFAFA"/>
              </a:solidFill>
              <a:latin typeface="Roboto"/>
              <a:ea typeface="Roboto"/>
              <a:cs typeface="Roboto"/>
              <a:sym typeface="Roboto"/>
            </a:endParaRPr>
          </a:p>
          <a:p>
            <a:pPr marL="457200" lvl="0" indent="-342900" algn="l" rtl="0">
              <a:lnSpc>
                <a:spcPct val="115000"/>
              </a:lnSpc>
              <a:spcBef>
                <a:spcPts val="0"/>
              </a:spcBef>
              <a:spcAft>
                <a:spcPts val="0"/>
              </a:spcAft>
              <a:buClr>
                <a:srgbClr val="FAFAFA"/>
              </a:buClr>
              <a:buSzPts val="1800"/>
              <a:buFont typeface="Roboto"/>
              <a:buAutoNum type="arabicPeriod"/>
            </a:pPr>
            <a:r>
              <a:rPr lang="en" sz="1800" b="1">
                <a:solidFill>
                  <a:srgbClr val="FAFAFA"/>
                </a:solidFill>
                <a:latin typeface="Roboto"/>
                <a:ea typeface="Roboto"/>
                <a:cs typeface="Roboto"/>
                <a:sym typeface="Roboto"/>
              </a:rPr>
              <a:t>Arriving late</a:t>
            </a:r>
            <a:endParaRPr sz="1800" b="1">
              <a:solidFill>
                <a:srgbClr val="FAFAFA"/>
              </a:solidFill>
              <a:latin typeface="Roboto"/>
              <a:ea typeface="Roboto"/>
              <a:cs typeface="Roboto"/>
              <a:sym typeface="Roboto"/>
            </a:endParaRPr>
          </a:p>
          <a:p>
            <a:pPr marL="457200" lvl="0" indent="-342900" algn="l" rtl="0">
              <a:lnSpc>
                <a:spcPct val="115000"/>
              </a:lnSpc>
              <a:spcBef>
                <a:spcPts val="0"/>
              </a:spcBef>
              <a:spcAft>
                <a:spcPts val="0"/>
              </a:spcAft>
              <a:buClr>
                <a:srgbClr val="FAFAFA"/>
              </a:buClr>
              <a:buSzPts val="1800"/>
              <a:buFont typeface="Roboto"/>
              <a:buAutoNum type="arabicPeriod"/>
            </a:pPr>
            <a:r>
              <a:rPr lang="en" sz="1800" b="1">
                <a:solidFill>
                  <a:srgbClr val="FAFAFA"/>
                </a:solidFill>
                <a:latin typeface="Roboto"/>
                <a:ea typeface="Roboto"/>
                <a:cs typeface="Roboto"/>
                <a:sym typeface="Roboto"/>
              </a:rPr>
              <a:t>Bringing a drink with you - No Dutch Bros, Starbucks, or Dunkin!</a:t>
            </a:r>
            <a:endParaRPr sz="1800" b="1">
              <a:solidFill>
                <a:srgbClr val="FAFAFA"/>
              </a:solidFill>
              <a:latin typeface="Roboto"/>
              <a:ea typeface="Roboto"/>
              <a:cs typeface="Roboto"/>
              <a:sym typeface="Roboto"/>
            </a:endParaRPr>
          </a:p>
          <a:p>
            <a:pPr marL="457200" lvl="0" indent="-342900" algn="l" rtl="0">
              <a:lnSpc>
                <a:spcPct val="115000"/>
              </a:lnSpc>
              <a:spcBef>
                <a:spcPts val="0"/>
              </a:spcBef>
              <a:spcAft>
                <a:spcPts val="0"/>
              </a:spcAft>
              <a:buClr>
                <a:srgbClr val="FAFAFA"/>
              </a:buClr>
              <a:buSzPts val="1800"/>
              <a:buFont typeface="Roboto"/>
              <a:buAutoNum type="arabicPeriod"/>
            </a:pPr>
            <a:r>
              <a:rPr lang="en" sz="1800" b="1">
                <a:solidFill>
                  <a:srgbClr val="FAFAFA"/>
                </a:solidFill>
                <a:latin typeface="Roboto"/>
                <a:ea typeface="Roboto"/>
                <a:cs typeface="Roboto"/>
                <a:sym typeface="Roboto"/>
              </a:rPr>
              <a:t>Using your phone during the interview</a:t>
            </a:r>
            <a:endParaRPr sz="1800" b="1">
              <a:solidFill>
                <a:srgbClr val="FAFAFA"/>
              </a:solidFill>
              <a:latin typeface="Roboto"/>
              <a:ea typeface="Roboto"/>
              <a:cs typeface="Roboto"/>
              <a:sym typeface="Roboto"/>
            </a:endParaRPr>
          </a:p>
          <a:p>
            <a:pPr marL="457200" lvl="0" indent="-342900" algn="l" rtl="0">
              <a:lnSpc>
                <a:spcPct val="115000"/>
              </a:lnSpc>
              <a:spcBef>
                <a:spcPts val="0"/>
              </a:spcBef>
              <a:spcAft>
                <a:spcPts val="0"/>
              </a:spcAft>
              <a:buClr>
                <a:srgbClr val="FAFAFA"/>
              </a:buClr>
              <a:buSzPts val="1800"/>
              <a:buFont typeface="Roboto"/>
              <a:buAutoNum type="arabicPeriod"/>
            </a:pPr>
            <a:r>
              <a:rPr lang="en" sz="1800" b="1">
                <a:solidFill>
                  <a:srgbClr val="FAFAFA"/>
                </a:solidFill>
                <a:latin typeface="Roboto"/>
                <a:ea typeface="Roboto"/>
                <a:cs typeface="Roboto"/>
                <a:sym typeface="Roboto"/>
              </a:rPr>
              <a:t>Not knowing anything about the company</a:t>
            </a:r>
            <a:endParaRPr sz="1800" b="1">
              <a:solidFill>
                <a:srgbClr val="FAFAFA"/>
              </a:solidFill>
              <a:latin typeface="Roboto"/>
              <a:ea typeface="Roboto"/>
              <a:cs typeface="Roboto"/>
              <a:sym typeface="Roboto"/>
            </a:endParaRPr>
          </a:p>
          <a:p>
            <a:pPr marL="457200" lvl="0" indent="-342900" algn="l" rtl="0">
              <a:lnSpc>
                <a:spcPct val="115000"/>
              </a:lnSpc>
              <a:spcBef>
                <a:spcPts val="0"/>
              </a:spcBef>
              <a:spcAft>
                <a:spcPts val="0"/>
              </a:spcAft>
              <a:buClr>
                <a:srgbClr val="FAFAFA"/>
              </a:buClr>
              <a:buSzPts val="1800"/>
              <a:buFont typeface="Roboto"/>
              <a:buAutoNum type="arabicPeriod"/>
            </a:pPr>
            <a:r>
              <a:rPr lang="en" sz="1800" b="1">
                <a:solidFill>
                  <a:srgbClr val="FAFAFA"/>
                </a:solidFill>
                <a:latin typeface="Roboto"/>
                <a:ea typeface="Roboto"/>
                <a:cs typeface="Roboto"/>
                <a:sym typeface="Roboto"/>
              </a:rPr>
              <a:t>Fuzzy resume facts</a:t>
            </a:r>
            <a:endParaRPr sz="1800" b="1">
              <a:solidFill>
                <a:srgbClr val="FAFAFA"/>
              </a:solidFill>
              <a:latin typeface="Roboto"/>
              <a:ea typeface="Roboto"/>
              <a:cs typeface="Roboto"/>
              <a:sym typeface="Roboto"/>
            </a:endParaRPr>
          </a:p>
          <a:p>
            <a:pPr marL="457200" lvl="0" indent="-342900" algn="l" rtl="0">
              <a:lnSpc>
                <a:spcPct val="115000"/>
              </a:lnSpc>
              <a:spcBef>
                <a:spcPts val="0"/>
              </a:spcBef>
              <a:spcAft>
                <a:spcPts val="0"/>
              </a:spcAft>
              <a:buClr>
                <a:srgbClr val="FAFAFA"/>
              </a:buClr>
              <a:buSzPts val="1800"/>
              <a:buFont typeface="Roboto"/>
              <a:buAutoNum type="arabicPeriod"/>
            </a:pPr>
            <a:r>
              <a:rPr lang="en" sz="1800" b="1">
                <a:solidFill>
                  <a:srgbClr val="FAFAFA"/>
                </a:solidFill>
                <a:latin typeface="Roboto"/>
                <a:ea typeface="Roboto"/>
                <a:cs typeface="Roboto"/>
                <a:sym typeface="Roboto"/>
              </a:rPr>
              <a:t>Not paying attention</a:t>
            </a:r>
            <a:endParaRPr sz="1800" b="1">
              <a:solidFill>
                <a:srgbClr val="FAFAFA"/>
              </a:solidFill>
              <a:latin typeface="Roboto"/>
              <a:ea typeface="Roboto"/>
              <a:cs typeface="Roboto"/>
              <a:sym typeface="Roboto"/>
            </a:endParaRPr>
          </a:p>
          <a:p>
            <a:pPr marL="457200" lvl="0" indent="-342900" algn="l" rtl="0">
              <a:lnSpc>
                <a:spcPct val="115000"/>
              </a:lnSpc>
              <a:spcBef>
                <a:spcPts val="0"/>
              </a:spcBef>
              <a:spcAft>
                <a:spcPts val="0"/>
              </a:spcAft>
              <a:buClr>
                <a:srgbClr val="FAFAFA"/>
              </a:buClr>
              <a:buSzPts val="1800"/>
              <a:buFont typeface="Roboto"/>
              <a:buAutoNum type="arabicPeriod"/>
            </a:pPr>
            <a:r>
              <a:rPr lang="en" sz="1800" b="1">
                <a:solidFill>
                  <a:srgbClr val="FAFAFA"/>
                </a:solidFill>
                <a:latin typeface="Roboto"/>
                <a:ea typeface="Roboto"/>
                <a:cs typeface="Roboto"/>
                <a:sym typeface="Roboto"/>
              </a:rPr>
              <a:t>Talking too much</a:t>
            </a:r>
            <a:endParaRPr sz="1800" b="1">
              <a:solidFill>
                <a:srgbClr val="FAFAFA"/>
              </a:solidFill>
              <a:latin typeface="Roboto"/>
              <a:ea typeface="Roboto"/>
              <a:cs typeface="Roboto"/>
              <a:sym typeface="Roboto"/>
            </a:endParaRPr>
          </a:p>
          <a:p>
            <a:pPr marL="457200" lvl="0" indent="-342900" algn="l" rtl="0">
              <a:lnSpc>
                <a:spcPct val="115000"/>
              </a:lnSpc>
              <a:spcBef>
                <a:spcPts val="0"/>
              </a:spcBef>
              <a:spcAft>
                <a:spcPts val="0"/>
              </a:spcAft>
              <a:buClr>
                <a:srgbClr val="FAFAFA"/>
              </a:buClr>
              <a:buSzPts val="1800"/>
              <a:buFont typeface="Roboto"/>
              <a:buAutoNum type="arabicPeriod"/>
            </a:pPr>
            <a:r>
              <a:rPr lang="en" sz="1800" b="1">
                <a:solidFill>
                  <a:srgbClr val="FAFAFA"/>
                </a:solidFill>
                <a:latin typeface="Roboto"/>
                <a:ea typeface="Roboto"/>
                <a:cs typeface="Roboto"/>
                <a:sym typeface="Roboto"/>
              </a:rPr>
              <a:t>Not being prepared to answer questions</a:t>
            </a:r>
            <a:endParaRPr sz="1800" b="1">
              <a:solidFill>
                <a:srgbClr val="FAFAFA"/>
              </a:solidFill>
              <a:latin typeface="Roboto"/>
              <a:ea typeface="Roboto"/>
              <a:cs typeface="Roboto"/>
              <a:sym typeface="Roboto"/>
            </a:endParaRPr>
          </a:p>
          <a:p>
            <a:pPr marL="457200" lvl="0" indent="-342900" algn="l" rtl="0">
              <a:lnSpc>
                <a:spcPct val="115000"/>
              </a:lnSpc>
              <a:spcBef>
                <a:spcPts val="0"/>
              </a:spcBef>
              <a:spcAft>
                <a:spcPts val="0"/>
              </a:spcAft>
              <a:buClr>
                <a:srgbClr val="FAFAFA"/>
              </a:buClr>
              <a:buSzPts val="1800"/>
              <a:buFont typeface="Roboto"/>
              <a:buAutoNum type="arabicPeriod"/>
            </a:pPr>
            <a:r>
              <a:rPr lang="en" sz="1800" b="1">
                <a:solidFill>
                  <a:srgbClr val="FAFAFA"/>
                </a:solidFill>
                <a:latin typeface="Roboto"/>
                <a:ea typeface="Roboto"/>
                <a:cs typeface="Roboto"/>
                <a:sym typeface="Roboto"/>
              </a:rPr>
              <a:t>Badmouthing past employers</a:t>
            </a:r>
            <a:endParaRPr sz="1800" b="1">
              <a:solidFill>
                <a:srgbClr val="FAFAFA"/>
              </a:solidFill>
              <a:latin typeface="Roboto"/>
              <a:ea typeface="Roboto"/>
              <a:cs typeface="Roboto"/>
              <a:sym typeface="Roboto"/>
            </a:endParaRPr>
          </a:p>
        </p:txBody>
      </p:sp>
      <p:pic>
        <p:nvPicPr>
          <p:cNvPr id="131" name="Google Shape;131;p22"/>
          <p:cNvPicPr preferRelativeResize="0"/>
          <p:nvPr/>
        </p:nvPicPr>
        <p:blipFill>
          <a:blip r:embed="rId3">
            <a:alphaModFix/>
          </a:blip>
          <a:stretch>
            <a:fillRect/>
          </a:stretch>
        </p:blipFill>
        <p:spPr>
          <a:xfrm>
            <a:off x="5873000" y="2263000"/>
            <a:ext cx="2810150" cy="2810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3"/>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Preparing for the Interview</a:t>
            </a:r>
            <a:endParaRPr/>
          </a:p>
        </p:txBody>
      </p:sp>
      <p:sp>
        <p:nvSpPr>
          <p:cNvPr id="137" name="Google Shape;137;p23"/>
          <p:cNvSpPr txBox="1">
            <a:spLocks noGrp="1"/>
          </p:cNvSpPr>
          <p:nvPr>
            <p:ph type="body" idx="1"/>
          </p:nvPr>
        </p:nvSpPr>
        <p:spPr>
          <a:xfrm>
            <a:off x="471900" y="1727825"/>
            <a:ext cx="8177100" cy="33258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sz="1300"/>
              <a:t>Know the position</a:t>
            </a:r>
            <a:endParaRPr sz="1300"/>
          </a:p>
          <a:p>
            <a:pPr marL="914400" lvl="1" indent="-311150" algn="l" rtl="0">
              <a:spcBef>
                <a:spcPts val="0"/>
              </a:spcBef>
              <a:spcAft>
                <a:spcPts val="0"/>
              </a:spcAft>
              <a:buSzPts val="1300"/>
              <a:buChar char="➢"/>
            </a:pPr>
            <a:r>
              <a:rPr lang="en" sz="1300"/>
              <a:t>Most of the time, the company will post a job description with the job posting. Make sure you print or download the job description so you have a full understanding of the position.</a:t>
            </a:r>
            <a:endParaRPr sz="1300"/>
          </a:p>
          <a:p>
            <a:pPr marL="457200" lvl="0" indent="-311150" algn="l" rtl="0">
              <a:spcBef>
                <a:spcPts val="0"/>
              </a:spcBef>
              <a:spcAft>
                <a:spcPts val="0"/>
              </a:spcAft>
              <a:buSzPts val="1300"/>
              <a:buChar char="❖"/>
            </a:pPr>
            <a:r>
              <a:rPr lang="en" sz="1300"/>
              <a:t>Know yourself</a:t>
            </a:r>
            <a:endParaRPr sz="1300"/>
          </a:p>
          <a:p>
            <a:pPr marL="914400" lvl="1" indent="-311150" algn="l" rtl="0">
              <a:spcBef>
                <a:spcPts val="0"/>
              </a:spcBef>
              <a:spcAft>
                <a:spcPts val="0"/>
              </a:spcAft>
              <a:buSzPts val="1300"/>
              <a:buChar char="➢"/>
            </a:pPr>
            <a:r>
              <a:rPr lang="en" sz="1300"/>
              <a:t>Be ready to answer questions honestly and stay true to who you are.</a:t>
            </a:r>
            <a:endParaRPr sz="1300"/>
          </a:p>
          <a:p>
            <a:pPr marL="914400" lvl="1" indent="-311150" algn="l" rtl="0">
              <a:spcBef>
                <a:spcPts val="0"/>
              </a:spcBef>
              <a:spcAft>
                <a:spcPts val="0"/>
              </a:spcAft>
              <a:buSzPts val="1300"/>
              <a:buChar char="➢"/>
            </a:pPr>
            <a:r>
              <a:rPr lang="en" sz="1300"/>
              <a:t>Know the information on your resume</a:t>
            </a:r>
            <a:endParaRPr sz="1300"/>
          </a:p>
          <a:p>
            <a:pPr marL="457200" lvl="0" indent="-311150" algn="l" rtl="0">
              <a:spcBef>
                <a:spcPts val="0"/>
              </a:spcBef>
              <a:spcAft>
                <a:spcPts val="0"/>
              </a:spcAft>
              <a:buSzPts val="1300"/>
              <a:buChar char="❖"/>
            </a:pPr>
            <a:r>
              <a:rPr lang="en" sz="1300"/>
              <a:t>Know the organization</a:t>
            </a:r>
            <a:endParaRPr sz="1300"/>
          </a:p>
          <a:p>
            <a:pPr marL="914400" lvl="1" indent="-311150" algn="l" rtl="0">
              <a:spcBef>
                <a:spcPts val="0"/>
              </a:spcBef>
              <a:spcAft>
                <a:spcPts val="0"/>
              </a:spcAft>
              <a:buSzPts val="1300"/>
              <a:buChar char="➢"/>
            </a:pPr>
            <a:r>
              <a:rPr lang="en" sz="1300"/>
              <a:t>Research the organization before your interview so you can incorporate what you know into your interview questions.</a:t>
            </a:r>
            <a:endParaRPr sz="1300"/>
          </a:p>
          <a:p>
            <a:pPr marL="457200" lvl="0" indent="-311150" algn="l" rtl="0">
              <a:spcBef>
                <a:spcPts val="0"/>
              </a:spcBef>
              <a:spcAft>
                <a:spcPts val="0"/>
              </a:spcAft>
              <a:buSzPts val="1300"/>
              <a:buChar char="❖"/>
            </a:pPr>
            <a:r>
              <a:rPr lang="en" sz="1300"/>
              <a:t>Prepare questions</a:t>
            </a:r>
            <a:endParaRPr sz="1300"/>
          </a:p>
          <a:p>
            <a:pPr marL="914400" lvl="1" indent="-311150" algn="l" rtl="0">
              <a:spcBef>
                <a:spcPts val="0"/>
              </a:spcBef>
              <a:spcAft>
                <a:spcPts val="0"/>
              </a:spcAft>
              <a:buSzPts val="1300"/>
              <a:buChar char="➢"/>
            </a:pPr>
            <a:r>
              <a:rPr lang="en" sz="1300"/>
              <a:t>At the end of most interviews, you will be asked if you have any questions. You should have at least 1 or 2 questions prepared. Examples include: What is the next step in the hiring process?, What would my day-to-day routine look like if I got the job?, What is the key to succeeding in this role?, How does this position fit in with the rest of the organization?</a:t>
            </a:r>
            <a:endParaRPr sz="1300"/>
          </a:p>
        </p:txBody>
      </p:sp>
      <p:pic>
        <p:nvPicPr>
          <p:cNvPr id="138" name="Google Shape;138;p23"/>
          <p:cNvPicPr preferRelativeResize="0"/>
          <p:nvPr/>
        </p:nvPicPr>
        <p:blipFill>
          <a:blip r:embed="rId3">
            <a:alphaModFix/>
          </a:blip>
          <a:stretch>
            <a:fillRect/>
          </a:stretch>
        </p:blipFill>
        <p:spPr>
          <a:xfrm>
            <a:off x="5961200" y="109850"/>
            <a:ext cx="2868549" cy="19075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4"/>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Preparing for the Interview (cont’d)</a:t>
            </a:r>
            <a:endParaRPr/>
          </a:p>
        </p:txBody>
      </p:sp>
      <p:sp>
        <p:nvSpPr>
          <p:cNvPr id="144" name="Google Shape;144;p24"/>
          <p:cNvSpPr txBox="1">
            <a:spLocks noGrp="1"/>
          </p:cNvSpPr>
          <p:nvPr>
            <p:ph type="body" idx="1"/>
          </p:nvPr>
        </p:nvSpPr>
        <p:spPr>
          <a:xfrm>
            <a:off x="471900" y="1727825"/>
            <a:ext cx="8177100" cy="33258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sz="1300"/>
              <a:t>Practice out loud - Either by yourself or with someone, practice answering interview questions out loud. This part is very important. What you think you may say in your head might not come out like you planned. </a:t>
            </a:r>
            <a:endParaRPr sz="1300"/>
          </a:p>
          <a:p>
            <a:pPr marL="457200" lvl="0" indent="-311150" algn="l" rtl="0">
              <a:spcBef>
                <a:spcPts val="0"/>
              </a:spcBef>
              <a:spcAft>
                <a:spcPts val="0"/>
              </a:spcAft>
              <a:buSzPts val="1300"/>
              <a:buChar char="❖"/>
            </a:pPr>
            <a:r>
              <a:rPr lang="en" sz="1300"/>
              <a:t>Dress Attire </a:t>
            </a:r>
            <a:endParaRPr sz="1300"/>
          </a:p>
          <a:p>
            <a:pPr marL="914400" lvl="1" indent="-311150" algn="l" rtl="0">
              <a:spcBef>
                <a:spcPts val="0"/>
              </a:spcBef>
              <a:spcAft>
                <a:spcPts val="0"/>
              </a:spcAft>
              <a:buSzPts val="1300"/>
              <a:buChar char="➢"/>
            </a:pPr>
            <a:r>
              <a:rPr lang="en" sz="1300"/>
              <a:t>Men</a:t>
            </a:r>
            <a:endParaRPr sz="1300"/>
          </a:p>
          <a:p>
            <a:pPr marL="1371600" lvl="2" indent="-311150" algn="l" rtl="0">
              <a:spcBef>
                <a:spcPts val="0"/>
              </a:spcBef>
              <a:spcAft>
                <a:spcPts val="0"/>
              </a:spcAft>
              <a:buSzPts val="1300"/>
              <a:buChar char="■"/>
            </a:pPr>
            <a:r>
              <a:rPr lang="en" sz="1300"/>
              <a:t>If you have a suit, you should wear it. </a:t>
            </a:r>
            <a:endParaRPr sz="1300"/>
          </a:p>
          <a:p>
            <a:pPr marL="1371600" lvl="2" indent="-311150" algn="l" rtl="0">
              <a:spcBef>
                <a:spcPts val="0"/>
              </a:spcBef>
              <a:spcAft>
                <a:spcPts val="0"/>
              </a:spcAft>
              <a:buSzPts val="1300"/>
              <a:buChar char="■"/>
            </a:pPr>
            <a:r>
              <a:rPr lang="en" sz="1300"/>
              <a:t>If you do not own a suit, you should wear dress pants, a dress shirt, a tie, and dress shoes.</a:t>
            </a:r>
            <a:endParaRPr sz="1300"/>
          </a:p>
          <a:p>
            <a:pPr marL="1371600" lvl="2" indent="-311150" algn="l" rtl="0">
              <a:spcBef>
                <a:spcPts val="0"/>
              </a:spcBef>
              <a:spcAft>
                <a:spcPts val="0"/>
              </a:spcAft>
              <a:buSzPts val="1300"/>
              <a:buChar char="■"/>
            </a:pPr>
            <a:r>
              <a:rPr lang="en" sz="1300"/>
              <a:t>Whatever you wear should comfortable and fit you well so that you look and act your best.</a:t>
            </a:r>
            <a:endParaRPr sz="1300"/>
          </a:p>
          <a:p>
            <a:pPr marL="1371600" lvl="2" indent="-311150" algn="l" rtl="0">
              <a:spcBef>
                <a:spcPts val="0"/>
              </a:spcBef>
              <a:spcAft>
                <a:spcPts val="0"/>
              </a:spcAft>
              <a:buSzPts val="1300"/>
              <a:buChar char="■"/>
            </a:pPr>
            <a:r>
              <a:rPr lang="en" sz="1300"/>
              <a:t>Avoid loud colors and flashy ties</a:t>
            </a:r>
            <a:endParaRPr sz="1300"/>
          </a:p>
          <a:p>
            <a:pPr marL="1371600" lvl="2" indent="-311150" algn="l" rtl="0">
              <a:spcBef>
                <a:spcPts val="0"/>
              </a:spcBef>
              <a:spcAft>
                <a:spcPts val="0"/>
              </a:spcAft>
              <a:buSzPts val="1300"/>
              <a:buChar char="■"/>
            </a:pPr>
            <a:r>
              <a:rPr lang="en" sz="1300"/>
              <a:t>Clothing should be neat, clean, and pressed</a:t>
            </a:r>
            <a:endParaRPr sz="1300"/>
          </a:p>
          <a:p>
            <a:pPr marL="1371600" lvl="2" indent="-311150" algn="l" rtl="0">
              <a:spcBef>
                <a:spcPts val="0"/>
              </a:spcBef>
              <a:spcAft>
                <a:spcPts val="0"/>
              </a:spcAft>
              <a:buSzPts val="1300"/>
              <a:buChar char="■"/>
            </a:pPr>
            <a:r>
              <a:rPr lang="en" sz="1300"/>
              <a:t>Wear deodorant but do not wear cologne or aftershave. You don’t want to smell overpowering.</a:t>
            </a:r>
            <a:endParaRPr sz="1300"/>
          </a:p>
          <a:p>
            <a:pPr marL="1371600" lvl="2" indent="-311150" algn="l" rtl="0">
              <a:spcBef>
                <a:spcPts val="0"/>
              </a:spcBef>
              <a:spcAft>
                <a:spcPts val="0"/>
              </a:spcAft>
              <a:buSzPts val="1300"/>
              <a:buChar char="■"/>
            </a:pPr>
            <a:r>
              <a:rPr lang="en" sz="1300"/>
              <a:t>Make sure you have fresh breath.</a:t>
            </a:r>
            <a:endParaRPr sz="1300"/>
          </a:p>
          <a:p>
            <a:pPr marL="1371600" lvl="2" indent="-311150" algn="l" rtl="0">
              <a:spcBef>
                <a:spcPts val="0"/>
              </a:spcBef>
              <a:spcAft>
                <a:spcPts val="0"/>
              </a:spcAft>
              <a:buSzPts val="1300"/>
              <a:buChar char="■"/>
            </a:pPr>
            <a:r>
              <a:rPr lang="en" sz="1300"/>
              <a:t>Your hair should be neat, clean, and conservative.</a:t>
            </a:r>
            <a:endParaRPr sz="13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Preparing for the Interview (cont’d)</a:t>
            </a:r>
            <a:endParaRPr/>
          </a:p>
        </p:txBody>
      </p:sp>
      <p:sp>
        <p:nvSpPr>
          <p:cNvPr id="150" name="Google Shape;150;p25"/>
          <p:cNvSpPr txBox="1">
            <a:spLocks noGrp="1"/>
          </p:cNvSpPr>
          <p:nvPr>
            <p:ph type="body" idx="1"/>
          </p:nvPr>
        </p:nvSpPr>
        <p:spPr>
          <a:xfrm>
            <a:off x="3006200" y="1284000"/>
            <a:ext cx="6062400" cy="376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a:p>
            <a:pPr marL="914400" lvl="1" indent="-304800" algn="l" rtl="0">
              <a:spcBef>
                <a:spcPts val="1600"/>
              </a:spcBef>
              <a:spcAft>
                <a:spcPts val="0"/>
              </a:spcAft>
              <a:buSzPts val="1200"/>
              <a:buChar char="➢"/>
            </a:pPr>
            <a:r>
              <a:rPr lang="en"/>
              <a:t>Women</a:t>
            </a:r>
            <a:endParaRPr/>
          </a:p>
          <a:p>
            <a:pPr marL="1371600" lvl="2" indent="-304800" algn="l" rtl="0">
              <a:spcBef>
                <a:spcPts val="0"/>
              </a:spcBef>
              <a:spcAft>
                <a:spcPts val="0"/>
              </a:spcAft>
              <a:buSzPts val="1200"/>
              <a:buChar char="■"/>
            </a:pPr>
            <a:r>
              <a:rPr lang="en"/>
              <a:t>You should wear a blazer with dress pants or a skirt</a:t>
            </a:r>
            <a:endParaRPr/>
          </a:p>
          <a:p>
            <a:pPr marL="1371600" lvl="2" indent="-304800" algn="l" rtl="0">
              <a:spcBef>
                <a:spcPts val="0"/>
              </a:spcBef>
              <a:spcAft>
                <a:spcPts val="0"/>
              </a:spcAft>
              <a:buSzPts val="1200"/>
              <a:buChar char="■"/>
            </a:pPr>
            <a:r>
              <a:rPr lang="en"/>
              <a:t>If you do not own a blazer, wear nice blouse or button up shirt with dress pants or skirt</a:t>
            </a:r>
            <a:endParaRPr/>
          </a:p>
          <a:p>
            <a:pPr marL="1371600" lvl="2" indent="-304800" algn="l" rtl="0">
              <a:spcBef>
                <a:spcPts val="0"/>
              </a:spcBef>
              <a:spcAft>
                <a:spcPts val="0"/>
              </a:spcAft>
              <a:buSzPts val="1200"/>
              <a:buChar char="■"/>
            </a:pPr>
            <a:r>
              <a:rPr lang="en"/>
              <a:t>Whatever you wear should comfortable and fit you well so that you look and act your best</a:t>
            </a:r>
            <a:endParaRPr/>
          </a:p>
          <a:p>
            <a:pPr marL="1371600" lvl="2" indent="-304800" algn="l" rtl="0">
              <a:spcBef>
                <a:spcPts val="0"/>
              </a:spcBef>
              <a:spcAft>
                <a:spcPts val="0"/>
              </a:spcAft>
              <a:buSzPts val="1200"/>
              <a:buChar char="■"/>
            </a:pPr>
            <a:r>
              <a:rPr lang="en"/>
              <a:t>Avoid anything tight, bright, short, or sheer.</a:t>
            </a:r>
            <a:endParaRPr/>
          </a:p>
          <a:p>
            <a:pPr marL="1371600" lvl="2" indent="-304800" algn="l" rtl="0">
              <a:spcBef>
                <a:spcPts val="0"/>
              </a:spcBef>
              <a:spcAft>
                <a:spcPts val="0"/>
              </a:spcAft>
              <a:buSzPts val="1200"/>
              <a:buChar char="■"/>
            </a:pPr>
            <a:r>
              <a:rPr lang="en"/>
              <a:t>Clothing should be neat, clean, and pressed</a:t>
            </a:r>
            <a:endParaRPr/>
          </a:p>
          <a:p>
            <a:pPr marL="1371600" lvl="2" indent="-304800" algn="l" rtl="0">
              <a:spcBef>
                <a:spcPts val="0"/>
              </a:spcBef>
              <a:spcAft>
                <a:spcPts val="0"/>
              </a:spcAft>
              <a:buSzPts val="1200"/>
              <a:buChar char="■"/>
            </a:pPr>
            <a:r>
              <a:rPr lang="en"/>
              <a:t>Make-up and nail polish should be understated and flattering; neutral tones are best</a:t>
            </a:r>
            <a:endParaRPr/>
          </a:p>
          <a:p>
            <a:pPr marL="1371600" lvl="2" indent="-304800" algn="l" rtl="0">
              <a:spcBef>
                <a:spcPts val="0"/>
              </a:spcBef>
              <a:spcAft>
                <a:spcPts val="0"/>
              </a:spcAft>
              <a:buSzPts val="1200"/>
              <a:buChar char="■"/>
            </a:pPr>
            <a:r>
              <a:rPr lang="en"/>
              <a:t>Keep your jewelry and hair accessories to minimum</a:t>
            </a:r>
            <a:endParaRPr/>
          </a:p>
          <a:p>
            <a:pPr marL="1371600" lvl="2" indent="-304800" algn="l" rtl="0">
              <a:spcBef>
                <a:spcPts val="0"/>
              </a:spcBef>
              <a:spcAft>
                <a:spcPts val="0"/>
              </a:spcAft>
              <a:buSzPts val="1200"/>
              <a:buChar char="■"/>
            </a:pPr>
            <a:r>
              <a:rPr lang="en"/>
              <a:t>Shoes should be conservative and fairly low-heeled</a:t>
            </a:r>
            <a:endParaRPr/>
          </a:p>
          <a:p>
            <a:pPr marL="1371600" lvl="2" indent="-304800" algn="l" rtl="0">
              <a:spcBef>
                <a:spcPts val="0"/>
              </a:spcBef>
              <a:spcAft>
                <a:spcPts val="0"/>
              </a:spcAft>
              <a:buSzPts val="1200"/>
              <a:buChar char="■"/>
            </a:pPr>
            <a:r>
              <a:rPr lang="en"/>
              <a:t>Wear deodorant but do not wear perfume.</a:t>
            </a:r>
            <a:endParaRPr/>
          </a:p>
          <a:p>
            <a:pPr marL="1371600" lvl="2" indent="-304800" algn="l" rtl="0">
              <a:spcBef>
                <a:spcPts val="0"/>
              </a:spcBef>
              <a:spcAft>
                <a:spcPts val="0"/>
              </a:spcAft>
              <a:buSzPts val="1200"/>
              <a:buChar char="■"/>
            </a:pPr>
            <a:r>
              <a:rPr lang="en"/>
              <a:t>Make sure you have fresh breath</a:t>
            </a:r>
            <a:endParaRPr/>
          </a:p>
          <a:p>
            <a:pPr marL="1371600" lvl="2" indent="-304800" algn="l" rtl="0">
              <a:spcBef>
                <a:spcPts val="0"/>
              </a:spcBef>
              <a:spcAft>
                <a:spcPts val="0"/>
              </a:spcAft>
              <a:buSzPts val="1200"/>
              <a:buChar char="■"/>
            </a:pPr>
            <a:r>
              <a:rPr lang="en"/>
              <a:t>Your hair should be neat, clean, and conservatively styled. You may want to wear your hair up or in a low ponytail.</a:t>
            </a:r>
            <a:endParaRPr/>
          </a:p>
        </p:txBody>
      </p:sp>
      <p:pic>
        <p:nvPicPr>
          <p:cNvPr id="151" name="Google Shape;151;p25"/>
          <p:cNvPicPr preferRelativeResize="0"/>
          <p:nvPr/>
        </p:nvPicPr>
        <p:blipFill>
          <a:blip r:embed="rId3">
            <a:alphaModFix/>
          </a:blip>
          <a:stretch>
            <a:fillRect/>
          </a:stretch>
        </p:blipFill>
        <p:spPr>
          <a:xfrm>
            <a:off x="46125" y="2332675"/>
            <a:ext cx="3963649" cy="26410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6"/>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157" name="Google Shape;157;p26"/>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158" name="Google Shape;158;p26"/>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59" name="Google Shape;159;p26"/>
          <p:cNvPicPr preferRelativeResize="0"/>
          <p:nvPr/>
        </p:nvPicPr>
        <p:blipFill>
          <a:blip r:embed="rId3">
            <a:alphaModFix/>
          </a:blip>
          <a:stretch>
            <a:fillRect/>
          </a:stretch>
        </p:blipFill>
        <p:spPr>
          <a:xfrm>
            <a:off x="852075" y="479288"/>
            <a:ext cx="7439850" cy="41849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7"/>
          <p:cNvSpPr txBox="1">
            <a:spLocks noGrp="1"/>
          </p:cNvSpPr>
          <p:nvPr>
            <p:ph type="title"/>
          </p:nvPr>
        </p:nvSpPr>
        <p:spPr>
          <a:xfrm>
            <a:off x="260775" y="67900"/>
            <a:ext cx="3687300" cy="1012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The Interview</a:t>
            </a:r>
            <a:endParaRPr/>
          </a:p>
        </p:txBody>
      </p:sp>
      <p:sp>
        <p:nvSpPr>
          <p:cNvPr id="165" name="Google Shape;165;p27"/>
          <p:cNvSpPr txBox="1"/>
          <p:nvPr/>
        </p:nvSpPr>
        <p:spPr>
          <a:xfrm>
            <a:off x="439450" y="924450"/>
            <a:ext cx="8243700" cy="4148700"/>
          </a:xfrm>
          <a:prstGeom prst="rect">
            <a:avLst/>
          </a:prstGeom>
          <a:noFill/>
          <a:ln>
            <a:noFill/>
          </a:ln>
        </p:spPr>
        <p:txBody>
          <a:bodyPr spcFirstLastPara="1" wrap="square" lIns="91425" tIns="91425" rIns="91425" bIns="91425" anchor="ctr" anchorCtr="0">
            <a:noAutofit/>
          </a:bodyPr>
          <a:lstStyle/>
          <a:p>
            <a:pPr marL="457200" lvl="0" indent="-330200" algn="l" rtl="0">
              <a:lnSpc>
                <a:spcPct val="115000"/>
              </a:lnSpc>
              <a:spcBef>
                <a:spcPts val="0"/>
              </a:spcBef>
              <a:spcAft>
                <a:spcPts val="0"/>
              </a:spcAft>
              <a:buClr>
                <a:srgbClr val="FFFFFF"/>
              </a:buClr>
              <a:buSzPts val="1600"/>
              <a:buFont typeface="Roboto"/>
              <a:buChar char="❖"/>
            </a:pPr>
            <a:r>
              <a:rPr lang="en" sz="1600">
                <a:solidFill>
                  <a:srgbClr val="FAFAFA"/>
                </a:solidFill>
                <a:latin typeface="Roboto"/>
                <a:ea typeface="Roboto"/>
                <a:cs typeface="Roboto"/>
                <a:sym typeface="Roboto"/>
              </a:rPr>
              <a:t>Arrive 10-15 minutes early</a:t>
            </a:r>
            <a:endParaRPr sz="1600">
              <a:solidFill>
                <a:srgbClr val="FAFAFA"/>
              </a:solidFill>
              <a:latin typeface="Roboto"/>
              <a:ea typeface="Roboto"/>
              <a:cs typeface="Roboto"/>
              <a:sym typeface="Roboto"/>
            </a:endParaRPr>
          </a:p>
          <a:p>
            <a:pPr marL="457200" lvl="0" indent="-330200" algn="l" rtl="0">
              <a:lnSpc>
                <a:spcPct val="115000"/>
              </a:lnSpc>
              <a:spcBef>
                <a:spcPts val="0"/>
              </a:spcBef>
              <a:spcAft>
                <a:spcPts val="0"/>
              </a:spcAft>
              <a:buClr>
                <a:srgbClr val="FAFAFA"/>
              </a:buClr>
              <a:buSzPts val="1600"/>
              <a:buFont typeface="Roboto"/>
              <a:buChar char="❖"/>
            </a:pPr>
            <a:r>
              <a:rPr lang="en" sz="1600">
                <a:solidFill>
                  <a:srgbClr val="FAFAFA"/>
                </a:solidFill>
                <a:latin typeface="Roboto"/>
                <a:ea typeface="Roboto"/>
                <a:cs typeface="Roboto"/>
                <a:sym typeface="Roboto"/>
              </a:rPr>
              <a:t>Turn off and put away your cell phone</a:t>
            </a:r>
            <a:endParaRPr sz="1600">
              <a:solidFill>
                <a:srgbClr val="FAFAFA"/>
              </a:solidFill>
              <a:latin typeface="Roboto"/>
              <a:ea typeface="Roboto"/>
              <a:cs typeface="Roboto"/>
              <a:sym typeface="Roboto"/>
            </a:endParaRPr>
          </a:p>
          <a:p>
            <a:pPr marL="457200" lvl="0" indent="-330200" algn="l" rtl="0">
              <a:lnSpc>
                <a:spcPct val="115000"/>
              </a:lnSpc>
              <a:spcBef>
                <a:spcPts val="0"/>
              </a:spcBef>
              <a:spcAft>
                <a:spcPts val="0"/>
              </a:spcAft>
              <a:buClr>
                <a:srgbClr val="FAFAFA"/>
              </a:buClr>
              <a:buSzPts val="1600"/>
              <a:buFont typeface="Roboto"/>
              <a:buChar char="❖"/>
            </a:pPr>
            <a:r>
              <a:rPr lang="en" sz="1600">
                <a:solidFill>
                  <a:srgbClr val="FAFAFA"/>
                </a:solidFill>
                <a:latin typeface="Roboto"/>
                <a:ea typeface="Roboto"/>
                <a:cs typeface="Roboto"/>
                <a:sym typeface="Roboto"/>
              </a:rPr>
              <a:t>Be courteous to everyone you meet</a:t>
            </a:r>
            <a:endParaRPr sz="1600">
              <a:solidFill>
                <a:srgbClr val="FAFAFA"/>
              </a:solidFill>
              <a:latin typeface="Roboto"/>
              <a:ea typeface="Roboto"/>
              <a:cs typeface="Roboto"/>
              <a:sym typeface="Roboto"/>
            </a:endParaRPr>
          </a:p>
          <a:p>
            <a:pPr marL="457200" lvl="0" indent="-330200" algn="l" rtl="0">
              <a:lnSpc>
                <a:spcPct val="115000"/>
              </a:lnSpc>
              <a:spcBef>
                <a:spcPts val="0"/>
              </a:spcBef>
              <a:spcAft>
                <a:spcPts val="0"/>
              </a:spcAft>
              <a:buClr>
                <a:srgbClr val="FAFAFA"/>
              </a:buClr>
              <a:buSzPts val="1600"/>
              <a:buFont typeface="Roboto"/>
              <a:buChar char="❖"/>
            </a:pPr>
            <a:r>
              <a:rPr lang="en" sz="1600">
                <a:solidFill>
                  <a:srgbClr val="FAFAFA"/>
                </a:solidFill>
                <a:latin typeface="Roboto"/>
                <a:ea typeface="Roboto"/>
                <a:cs typeface="Roboto"/>
                <a:sym typeface="Roboto"/>
              </a:rPr>
              <a:t>Be yourself and be honest</a:t>
            </a:r>
            <a:endParaRPr sz="1600">
              <a:solidFill>
                <a:srgbClr val="FAFAFA"/>
              </a:solidFill>
              <a:latin typeface="Roboto"/>
              <a:ea typeface="Roboto"/>
              <a:cs typeface="Roboto"/>
              <a:sym typeface="Roboto"/>
            </a:endParaRPr>
          </a:p>
          <a:p>
            <a:pPr marL="457200" lvl="0" indent="-330200" algn="l" rtl="0">
              <a:lnSpc>
                <a:spcPct val="115000"/>
              </a:lnSpc>
              <a:spcBef>
                <a:spcPts val="0"/>
              </a:spcBef>
              <a:spcAft>
                <a:spcPts val="0"/>
              </a:spcAft>
              <a:buClr>
                <a:srgbClr val="FAFAFA"/>
              </a:buClr>
              <a:buSzPts val="1600"/>
              <a:buFont typeface="Roboto"/>
              <a:buChar char="❖"/>
            </a:pPr>
            <a:r>
              <a:rPr lang="en" sz="1600">
                <a:solidFill>
                  <a:srgbClr val="FAFAFA"/>
                </a:solidFill>
                <a:latin typeface="Roboto"/>
                <a:ea typeface="Roboto"/>
                <a:cs typeface="Roboto"/>
                <a:sym typeface="Roboto"/>
              </a:rPr>
              <a:t>Address the interviewer by Mr./Ms. and their                                                                   last name, unless they tell you otherwise</a:t>
            </a:r>
            <a:endParaRPr sz="1600">
              <a:solidFill>
                <a:srgbClr val="FAFAFA"/>
              </a:solidFill>
              <a:latin typeface="Roboto"/>
              <a:ea typeface="Roboto"/>
              <a:cs typeface="Roboto"/>
              <a:sym typeface="Roboto"/>
            </a:endParaRPr>
          </a:p>
          <a:p>
            <a:pPr marL="457200" lvl="0" indent="-330200" algn="l" rtl="0">
              <a:lnSpc>
                <a:spcPct val="115000"/>
              </a:lnSpc>
              <a:spcBef>
                <a:spcPts val="0"/>
              </a:spcBef>
              <a:spcAft>
                <a:spcPts val="0"/>
              </a:spcAft>
              <a:buClr>
                <a:srgbClr val="FAFAFA"/>
              </a:buClr>
              <a:buSzPts val="1600"/>
              <a:buFont typeface="Roboto"/>
              <a:buChar char="❖"/>
            </a:pPr>
            <a:r>
              <a:rPr lang="en" sz="1600">
                <a:solidFill>
                  <a:srgbClr val="FAFAFA"/>
                </a:solidFill>
                <a:latin typeface="Roboto"/>
                <a:ea typeface="Roboto"/>
                <a:cs typeface="Roboto"/>
                <a:sym typeface="Roboto"/>
              </a:rPr>
              <a:t>Meet the interviewer(s) with a firm handshake, a friendly smile, and polite greeting</a:t>
            </a:r>
            <a:endParaRPr sz="1600">
              <a:solidFill>
                <a:srgbClr val="FAFAFA"/>
              </a:solidFill>
              <a:latin typeface="Roboto"/>
              <a:ea typeface="Roboto"/>
              <a:cs typeface="Roboto"/>
              <a:sym typeface="Roboto"/>
            </a:endParaRPr>
          </a:p>
          <a:p>
            <a:pPr marL="457200" lvl="0" indent="-330200" algn="l" rtl="0">
              <a:lnSpc>
                <a:spcPct val="115000"/>
              </a:lnSpc>
              <a:spcBef>
                <a:spcPts val="0"/>
              </a:spcBef>
              <a:spcAft>
                <a:spcPts val="0"/>
              </a:spcAft>
              <a:buClr>
                <a:srgbClr val="FAFAFA"/>
              </a:buClr>
              <a:buSzPts val="1600"/>
              <a:buFont typeface="Roboto"/>
              <a:buChar char="❖"/>
            </a:pPr>
            <a:r>
              <a:rPr lang="en" sz="1600">
                <a:solidFill>
                  <a:srgbClr val="FAFAFA"/>
                </a:solidFill>
                <a:latin typeface="Roboto"/>
                <a:ea typeface="Roboto"/>
                <a:cs typeface="Roboto"/>
                <a:sym typeface="Roboto"/>
              </a:rPr>
              <a:t>Do not sit until offered a seat, or ask where they would like you to sit</a:t>
            </a:r>
            <a:endParaRPr sz="1600">
              <a:solidFill>
                <a:srgbClr val="FAFAFA"/>
              </a:solidFill>
              <a:latin typeface="Roboto"/>
              <a:ea typeface="Roboto"/>
              <a:cs typeface="Roboto"/>
              <a:sym typeface="Roboto"/>
            </a:endParaRPr>
          </a:p>
          <a:p>
            <a:pPr marL="457200" lvl="0" indent="-330200" algn="l" rtl="0">
              <a:lnSpc>
                <a:spcPct val="115000"/>
              </a:lnSpc>
              <a:spcBef>
                <a:spcPts val="0"/>
              </a:spcBef>
              <a:spcAft>
                <a:spcPts val="0"/>
              </a:spcAft>
              <a:buClr>
                <a:srgbClr val="FAFAFA"/>
              </a:buClr>
              <a:buSzPts val="1600"/>
              <a:buFont typeface="Roboto"/>
              <a:buChar char="❖"/>
            </a:pPr>
            <a:r>
              <a:rPr lang="en" sz="1600">
                <a:solidFill>
                  <a:srgbClr val="FAFAFA"/>
                </a:solidFill>
                <a:latin typeface="Roboto"/>
                <a:ea typeface="Roboto"/>
                <a:cs typeface="Roboto"/>
                <a:sym typeface="Roboto"/>
              </a:rPr>
              <a:t>Be brief (1-2 minutes to answer each question)</a:t>
            </a:r>
            <a:endParaRPr sz="1600">
              <a:solidFill>
                <a:srgbClr val="FAFAFA"/>
              </a:solidFill>
              <a:latin typeface="Roboto"/>
              <a:ea typeface="Roboto"/>
              <a:cs typeface="Roboto"/>
              <a:sym typeface="Roboto"/>
            </a:endParaRPr>
          </a:p>
          <a:p>
            <a:pPr marL="457200" lvl="0" indent="-330200" algn="l" rtl="0">
              <a:lnSpc>
                <a:spcPct val="115000"/>
              </a:lnSpc>
              <a:spcBef>
                <a:spcPts val="0"/>
              </a:spcBef>
              <a:spcAft>
                <a:spcPts val="0"/>
              </a:spcAft>
              <a:buClr>
                <a:srgbClr val="FAFAFA"/>
              </a:buClr>
              <a:buSzPts val="1600"/>
              <a:buFont typeface="Roboto"/>
              <a:buChar char="❖"/>
            </a:pPr>
            <a:r>
              <a:rPr lang="en" sz="1600">
                <a:solidFill>
                  <a:srgbClr val="FAFAFA"/>
                </a:solidFill>
                <a:latin typeface="Roboto"/>
                <a:ea typeface="Roboto"/>
                <a:cs typeface="Roboto"/>
                <a:sym typeface="Roboto"/>
              </a:rPr>
              <a:t>Be positive, speak slowly, and pause before answering</a:t>
            </a:r>
            <a:endParaRPr sz="1600">
              <a:solidFill>
                <a:srgbClr val="FAFAFA"/>
              </a:solidFill>
              <a:latin typeface="Roboto"/>
              <a:ea typeface="Roboto"/>
              <a:cs typeface="Roboto"/>
              <a:sym typeface="Roboto"/>
            </a:endParaRPr>
          </a:p>
          <a:p>
            <a:pPr marL="457200" lvl="0" indent="-330200" algn="l" rtl="0">
              <a:lnSpc>
                <a:spcPct val="115000"/>
              </a:lnSpc>
              <a:spcBef>
                <a:spcPts val="0"/>
              </a:spcBef>
              <a:spcAft>
                <a:spcPts val="0"/>
              </a:spcAft>
              <a:buClr>
                <a:srgbClr val="FAFAFA"/>
              </a:buClr>
              <a:buSzPts val="1600"/>
              <a:buFont typeface="Roboto"/>
              <a:buChar char="❖"/>
            </a:pPr>
            <a:r>
              <a:rPr lang="en" sz="1600">
                <a:solidFill>
                  <a:srgbClr val="FAFAFA"/>
                </a:solidFill>
                <a:latin typeface="Roboto"/>
                <a:ea typeface="Roboto"/>
                <a:cs typeface="Roboto"/>
                <a:sym typeface="Roboto"/>
              </a:rPr>
              <a:t>Be confident, poised, and show interest and enthusiasm</a:t>
            </a:r>
            <a:endParaRPr sz="1600">
              <a:solidFill>
                <a:srgbClr val="FAFAFA"/>
              </a:solidFill>
              <a:latin typeface="Roboto"/>
              <a:ea typeface="Roboto"/>
              <a:cs typeface="Roboto"/>
              <a:sym typeface="Roboto"/>
            </a:endParaRPr>
          </a:p>
          <a:p>
            <a:pPr marL="457200" lvl="0" indent="-330200" algn="l" rtl="0">
              <a:lnSpc>
                <a:spcPct val="115000"/>
              </a:lnSpc>
              <a:spcBef>
                <a:spcPts val="0"/>
              </a:spcBef>
              <a:spcAft>
                <a:spcPts val="0"/>
              </a:spcAft>
              <a:buClr>
                <a:srgbClr val="FAFAFA"/>
              </a:buClr>
              <a:buSzPts val="1600"/>
              <a:buFont typeface="Roboto"/>
              <a:buChar char="❖"/>
            </a:pPr>
            <a:r>
              <a:rPr lang="en" sz="1600">
                <a:solidFill>
                  <a:srgbClr val="FAFAFA"/>
                </a:solidFill>
                <a:latin typeface="Roboto"/>
                <a:ea typeface="Roboto"/>
                <a:cs typeface="Roboto"/>
                <a:sym typeface="Roboto"/>
              </a:rPr>
              <a:t>Maintain good eye contact</a:t>
            </a:r>
            <a:endParaRPr sz="1600">
              <a:solidFill>
                <a:srgbClr val="FAFAFA"/>
              </a:solidFill>
              <a:latin typeface="Roboto"/>
              <a:ea typeface="Roboto"/>
              <a:cs typeface="Roboto"/>
              <a:sym typeface="Roboto"/>
            </a:endParaRPr>
          </a:p>
          <a:p>
            <a:pPr marL="457200" lvl="0" indent="-330200" algn="l" rtl="0">
              <a:lnSpc>
                <a:spcPct val="115000"/>
              </a:lnSpc>
              <a:spcBef>
                <a:spcPts val="0"/>
              </a:spcBef>
              <a:spcAft>
                <a:spcPts val="0"/>
              </a:spcAft>
              <a:buClr>
                <a:srgbClr val="FAFAFA"/>
              </a:buClr>
              <a:buSzPts val="1600"/>
              <a:buFont typeface="Roboto"/>
              <a:buChar char="❖"/>
            </a:pPr>
            <a:r>
              <a:rPr lang="en" sz="1600">
                <a:solidFill>
                  <a:srgbClr val="FAFAFA"/>
                </a:solidFill>
                <a:latin typeface="Roboto"/>
                <a:ea typeface="Roboto"/>
                <a:cs typeface="Roboto"/>
                <a:sym typeface="Roboto"/>
              </a:rPr>
              <a:t>Be observant</a:t>
            </a:r>
            <a:endParaRPr sz="1600">
              <a:solidFill>
                <a:srgbClr val="FAFAFA"/>
              </a:solidFill>
              <a:latin typeface="Roboto"/>
              <a:ea typeface="Roboto"/>
              <a:cs typeface="Roboto"/>
              <a:sym typeface="Roboto"/>
            </a:endParaRPr>
          </a:p>
          <a:p>
            <a:pPr marL="457200" lvl="0" indent="-330200" algn="l" rtl="0">
              <a:lnSpc>
                <a:spcPct val="115000"/>
              </a:lnSpc>
              <a:spcBef>
                <a:spcPts val="0"/>
              </a:spcBef>
              <a:spcAft>
                <a:spcPts val="0"/>
              </a:spcAft>
              <a:buClr>
                <a:srgbClr val="FAFAFA"/>
              </a:buClr>
              <a:buSzPts val="1600"/>
              <a:buFont typeface="Roboto"/>
              <a:buChar char="❖"/>
            </a:pPr>
            <a:r>
              <a:rPr lang="en" sz="1600">
                <a:solidFill>
                  <a:srgbClr val="FAFAFA"/>
                </a:solidFill>
                <a:latin typeface="Roboto"/>
                <a:ea typeface="Roboto"/>
                <a:cs typeface="Roboto"/>
                <a:sym typeface="Roboto"/>
              </a:rPr>
              <a:t>Close strong - sell yourself</a:t>
            </a:r>
            <a:endParaRPr sz="1600">
              <a:solidFill>
                <a:srgbClr val="FAFAFA"/>
              </a:solidFill>
              <a:latin typeface="Roboto"/>
              <a:ea typeface="Roboto"/>
              <a:cs typeface="Roboto"/>
              <a:sym typeface="Roboto"/>
            </a:endParaRPr>
          </a:p>
        </p:txBody>
      </p:sp>
      <p:pic>
        <p:nvPicPr>
          <p:cNvPr id="166" name="Google Shape;166;p27"/>
          <p:cNvPicPr preferRelativeResize="0"/>
          <p:nvPr/>
        </p:nvPicPr>
        <p:blipFill rotWithShape="1">
          <a:blip r:embed="rId3">
            <a:alphaModFix/>
          </a:blip>
          <a:srcRect r="35258"/>
          <a:stretch/>
        </p:blipFill>
        <p:spPr>
          <a:xfrm>
            <a:off x="5062250" y="67900"/>
            <a:ext cx="3788762" cy="25717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8"/>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After the Interview</a:t>
            </a:r>
            <a:endParaRPr/>
          </a:p>
        </p:txBody>
      </p:sp>
      <p:sp>
        <p:nvSpPr>
          <p:cNvPr id="172" name="Google Shape;172;p28"/>
          <p:cNvSpPr txBox="1">
            <a:spLocks noGrp="1"/>
          </p:cNvSpPr>
          <p:nvPr>
            <p:ph type="body" idx="1"/>
          </p:nvPr>
        </p:nvSpPr>
        <p:spPr>
          <a:xfrm>
            <a:off x="471900" y="1727825"/>
            <a:ext cx="8177100" cy="3325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Ask about follow-up procedures and collect a business card</a:t>
            </a:r>
            <a:endParaRPr/>
          </a:p>
          <a:p>
            <a:pPr marL="457200" lvl="0" indent="-317500" algn="l" rtl="0">
              <a:spcBef>
                <a:spcPts val="0"/>
              </a:spcBef>
              <a:spcAft>
                <a:spcPts val="0"/>
              </a:spcAft>
              <a:buSzPts val="1400"/>
              <a:buChar char="❖"/>
            </a:pPr>
            <a:r>
              <a:rPr lang="en"/>
              <a:t>Shake everyone’s hand again</a:t>
            </a:r>
            <a:endParaRPr/>
          </a:p>
          <a:p>
            <a:pPr marL="457200" lvl="0" indent="-317500" algn="l" rtl="0">
              <a:spcBef>
                <a:spcPts val="0"/>
              </a:spcBef>
              <a:spcAft>
                <a:spcPts val="0"/>
              </a:spcAft>
              <a:buSzPts val="1400"/>
              <a:buChar char="❖"/>
            </a:pPr>
            <a:r>
              <a:rPr lang="en"/>
              <a:t>Thank the interviewer(s) for the opportunity and tell them you look forward to hearing from them</a:t>
            </a:r>
            <a:endParaRPr/>
          </a:p>
          <a:p>
            <a:pPr marL="457200" lvl="0" indent="-317500" algn="l" rtl="0">
              <a:spcBef>
                <a:spcPts val="0"/>
              </a:spcBef>
              <a:spcAft>
                <a:spcPts val="0"/>
              </a:spcAft>
              <a:buSzPts val="1400"/>
              <a:buChar char="❖"/>
            </a:pPr>
            <a:r>
              <a:rPr lang="en"/>
              <a:t>Send any requested materials promptly</a:t>
            </a:r>
            <a:endParaRPr/>
          </a:p>
          <a:p>
            <a:pPr marL="457200" lvl="0" indent="-317500" algn="l" rtl="0">
              <a:spcBef>
                <a:spcPts val="0"/>
              </a:spcBef>
              <a:spcAft>
                <a:spcPts val="0"/>
              </a:spcAft>
              <a:buSzPts val="1400"/>
              <a:buChar char="❖"/>
            </a:pPr>
            <a:r>
              <a:rPr lang="en"/>
              <a:t>Respond to emails and voicemails promptly</a:t>
            </a:r>
            <a:endParaRPr/>
          </a:p>
          <a:p>
            <a:pPr marL="457200" lvl="0" indent="-317500" algn="l" rtl="0">
              <a:spcBef>
                <a:spcPts val="0"/>
              </a:spcBef>
              <a:spcAft>
                <a:spcPts val="0"/>
              </a:spcAft>
              <a:buSzPts val="1400"/>
              <a:buChar char="❖"/>
            </a:pPr>
            <a:r>
              <a:rPr lang="en"/>
              <a:t>Send a thank you email to each person you met (within 24 hours)</a:t>
            </a:r>
            <a:endParaRPr/>
          </a:p>
          <a:p>
            <a:pPr marL="914400" lvl="1" indent="-317500" algn="l" rtl="0">
              <a:spcBef>
                <a:spcPts val="0"/>
              </a:spcBef>
              <a:spcAft>
                <a:spcPts val="0"/>
              </a:spcAft>
              <a:buSzPts val="1400"/>
              <a:buChar char="➢"/>
            </a:pPr>
            <a:r>
              <a:rPr lang="en" sz="1400"/>
              <a:t>Thank you very much for the opportunity to interview for the position of [job title] yesterday. I enjoyed speaking with you, meeting other members of the staff, and the opportunity to learn more about this position. I am very interested in this position and the opportunity to join your team.</a:t>
            </a:r>
            <a:endParaRPr sz="1400"/>
          </a:p>
        </p:txBody>
      </p:sp>
      <p:pic>
        <p:nvPicPr>
          <p:cNvPr id="173" name="Google Shape;173;p28"/>
          <p:cNvPicPr preferRelativeResize="0"/>
          <p:nvPr/>
        </p:nvPicPr>
        <p:blipFill>
          <a:blip r:embed="rId3">
            <a:alphaModFix/>
          </a:blip>
          <a:stretch>
            <a:fillRect/>
          </a:stretch>
        </p:blipFill>
        <p:spPr>
          <a:xfrm>
            <a:off x="6182198" y="306774"/>
            <a:ext cx="2660502" cy="177320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29"/>
          <p:cNvPicPr preferRelativeResize="0"/>
          <p:nvPr/>
        </p:nvPicPr>
        <p:blipFill>
          <a:blip r:embed="rId3">
            <a:alphaModFix/>
          </a:blip>
          <a:stretch>
            <a:fillRect/>
          </a:stretch>
        </p:blipFill>
        <p:spPr>
          <a:xfrm>
            <a:off x="1212538" y="128500"/>
            <a:ext cx="6718925" cy="4886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Google Shape;74;p14"/>
          <p:cNvPicPr preferRelativeResize="0"/>
          <p:nvPr/>
        </p:nvPicPr>
        <p:blipFill rotWithShape="1">
          <a:blip r:embed="rId3">
            <a:alphaModFix/>
          </a:blip>
          <a:srcRect l="7783"/>
          <a:stretch/>
        </p:blipFill>
        <p:spPr>
          <a:xfrm>
            <a:off x="150" y="0"/>
            <a:ext cx="9144000" cy="5143500"/>
          </a:xfrm>
          <a:prstGeom prst="rect">
            <a:avLst/>
          </a:prstGeom>
          <a:noFill/>
          <a:ln>
            <a:noFill/>
          </a:ln>
        </p:spPr>
      </p:pic>
      <p:sp>
        <p:nvSpPr>
          <p:cNvPr id="75" name="Google Shape;75;p14"/>
          <p:cNvSpPr txBox="1">
            <a:spLocks noGrp="1"/>
          </p:cNvSpPr>
          <p:nvPr>
            <p:ph type="title"/>
          </p:nvPr>
        </p:nvSpPr>
        <p:spPr>
          <a:xfrm>
            <a:off x="490250" y="488250"/>
            <a:ext cx="62271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b="1"/>
              <a:t>Where to find jobs: </a:t>
            </a:r>
            <a:endParaRPr sz="4800"/>
          </a:p>
          <a:p>
            <a:pPr marL="457200" lvl="0" indent="-393700" algn="l" rtl="0">
              <a:spcBef>
                <a:spcPts val="0"/>
              </a:spcBef>
              <a:spcAft>
                <a:spcPts val="0"/>
              </a:spcAft>
              <a:buSzPts val="2600"/>
              <a:buChar char="❖"/>
            </a:pPr>
            <a:r>
              <a:rPr lang="en" sz="2600"/>
              <a:t>If you have a specific company in mind, check their website.</a:t>
            </a:r>
            <a:endParaRPr sz="2600"/>
          </a:p>
          <a:p>
            <a:pPr marL="457200" lvl="0" indent="0" algn="l" rtl="0">
              <a:spcBef>
                <a:spcPts val="0"/>
              </a:spcBef>
              <a:spcAft>
                <a:spcPts val="0"/>
              </a:spcAft>
              <a:buNone/>
            </a:pPr>
            <a:endParaRPr sz="2600"/>
          </a:p>
          <a:p>
            <a:pPr marL="0" lvl="0" indent="0" algn="l" rtl="0">
              <a:spcBef>
                <a:spcPts val="0"/>
              </a:spcBef>
              <a:spcAft>
                <a:spcPts val="0"/>
              </a:spcAft>
              <a:buNone/>
            </a:pPr>
            <a:r>
              <a:rPr lang="en" sz="2600"/>
              <a:t>Top sites:</a:t>
            </a:r>
            <a:endParaRPr sz="2600"/>
          </a:p>
          <a:p>
            <a:pPr marL="457200" lvl="0" indent="-393700" algn="l" rtl="0">
              <a:spcBef>
                <a:spcPts val="0"/>
              </a:spcBef>
              <a:spcAft>
                <a:spcPts val="0"/>
              </a:spcAft>
              <a:buSzPts val="2600"/>
              <a:buChar char="❖"/>
            </a:pPr>
            <a:r>
              <a:rPr lang="en" sz="2600"/>
              <a:t>Indeed.com</a:t>
            </a:r>
            <a:endParaRPr sz="2600"/>
          </a:p>
          <a:p>
            <a:pPr marL="457200" lvl="0" indent="-393700" algn="l" rtl="0">
              <a:spcBef>
                <a:spcPts val="0"/>
              </a:spcBef>
              <a:spcAft>
                <a:spcPts val="0"/>
              </a:spcAft>
              <a:buSzPts val="2600"/>
              <a:buChar char="❖"/>
            </a:pPr>
            <a:r>
              <a:rPr lang="en" sz="2600"/>
              <a:t>CareerBuilder.com</a:t>
            </a:r>
            <a:endParaRPr sz="2600"/>
          </a:p>
          <a:p>
            <a:pPr marL="457200" lvl="0" indent="-393700" algn="l" rtl="0">
              <a:spcBef>
                <a:spcPts val="0"/>
              </a:spcBef>
              <a:spcAft>
                <a:spcPts val="0"/>
              </a:spcAft>
              <a:buSzPts val="2600"/>
              <a:buChar char="❖"/>
            </a:pPr>
            <a:r>
              <a:rPr lang="en" sz="2600"/>
              <a:t>Glassdoor.com</a:t>
            </a:r>
            <a:endParaRPr sz="2600"/>
          </a:p>
          <a:p>
            <a:pPr marL="457200" lvl="0" indent="-393700" algn="l" rtl="0">
              <a:spcBef>
                <a:spcPts val="0"/>
              </a:spcBef>
              <a:spcAft>
                <a:spcPts val="0"/>
              </a:spcAft>
              <a:buSzPts val="2600"/>
              <a:buChar char="❖"/>
            </a:pPr>
            <a:r>
              <a:rPr lang="en" sz="2600"/>
              <a:t>LinkedIn.com</a:t>
            </a:r>
            <a:endParaRPr sz="26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15"/>
          <p:cNvPicPr preferRelativeResize="0"/>
          <p:nvPr/>
        </p:nvPicPr>
        <p:blipFill rotWithShape="1">
          <a:blip r:embed="rId3">
            <a:alphaModFix/>
          </a:blip>
          <a:srcRect l="7783"/>
          <a:stretch/>
        </p:blipFill>
        <p:spPr>
          <a:xfrm>
            <a:off x="150" y="0"/>
            <a:ext cx="9144000" cy="5143500"/>
          </a:xfrm>
          <a:prstGeom prst="rect">
            <a:avLst/>
          </a:prstGeom>
          <a:noFill/>
          <a:ln>
            <a:noFill/>
          </a:ln>
        </p:spPr>
      </p:pic>
      <p:sp>
        <p:nvSpPr>
          <p:cNvPr id="81" name="Google Shape;81;p15"/>
          <p:cNvSpPr txBox="1">
            <a:spLocks noGrp="1"/>
          </p:cNvSpPr>
          <p:nvPr>
            <p:ph type="title"/>
          </p:nvPr>
        </p:nvSpPr>
        <p:spPr>
          <a:xfrm>
            <a:off x="490250" y="488250"/>
            <a:ext cx="62271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b="1"/>
              <a:t>Before you apply:</a:t>
            </a:r>
            <a:endParaRPr sz="4800" b="1"/>
          </a:p>
          <a:p>
            <a:pPr marL="0" lvl="0" indent="0" algn="l" rtl="0">
              <a:spcBef>
                <a:spcPts val="0"/>
              </a:spcBef>
              <a:spcAft>
                <a:spcPts val="0"/>
              </a:spcAft>
              <a:buNone/>
            </a:pPr>
            <a:r>
              <a:rPr lang="en" sz="2600" b="1"/>
              <a:t>According to a 2018 CareerBuilder survey, 70% of employers use social media to screen candidates during the hiring process.</a:t>
            </a:r>
            <a:endParaRPr sz="2600" b="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Types of Applications</a:t>
            </a:r>
            <a:endParaRPr/>
          </a:p>
        </p:txBody>
      </p:sp>
      <p:sp>
        <p:nvSpPr>
          <p:cNvPr id="87" name="Google Shape;87;p16"/>
          <p:cNvSpPr txBox="1">
            <a:spLocks noGrp="1"/>
          </p:cNvSpPr>
          <p:nvPr>
            <p:ph type="body" idx="1"/>
          </p:nvPr>
        </p:nvSpPr>
        <p:spPr>
          <a:xfrm>
            <a:off x="471900" y="1703475"/>
            <a:ext cx="8222100" cy="33756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SzPts val="1700"/>
              <a:buChar char="❖"/>
            </a:pPr>
            <a:r>
              <a:rPr lang="en" sz="1700" b="1"/>
              <a:t>Online</a:t>
            </a:r>
            <a:r>
              <a:rPr lang="en" sz="1700"/>
              <a:t> - Most companies have moved to an online platform for applicants to apply for their open positions. This is convenient for the employer and the applicant. It also saves your information in case you apply for other jobs with the organization in the future.</a:t>
            </a:r>
            <a:endParaRPr sz="1700"/>
          </a:p>
          <a:p>
            <a:pPr marL="457200" lvl="0" indent="-336550" algn="l" rtl="0">
              <a:spcBef>
                <a:spcPts val="0"/>
              </a:spcBef>
              <a:spcAft>
                <a:spcPts val="0"/>
              </a:spcAft>
              <a:buSzPts val="1700"/>
              <a:buChar char="❖"/>
            </a:pPr>
            <a:r>
              <a:rPr lang="en" sz="1700" b="1"/>
              <a:t>In-Person</a:t>
            </a:r>
            <a:r>
              <a:rPr lang="en" sz="1700"/>
              <a:t> - Some companies request that you pick up and drop off their application in person. If so, make sure you are dressed appropriately when doing both. If you are applying in person, ask for a digital copy of the application so you can type instead of handwriting.</a:t>
            </a:r>
            <a:endParaRPr sz="1700"/>
          </a:p>
          <a:p>
            <a:pPr marL="457200" lvl="0" indent="-336550" algn="l" rtl="0">
              <a:spcBef>
                <a:spcPts val="0"/>
              </a:spcBef>
              <a:spcAft>
                <a:spcPts val="0"/>
              </a:spcAft>
              <a:buSzPts val="1700"/>
              <a:buChar char="❖"/>
            </a:pPr>
            <a:r>
              <a:rPr lang="en" sz="1700" b="1"/>
              <a:t>Paper</a:t>
            </a:r>
            <a:r>
              <a:rPr lang="en" sz="1700"/>
              <a:t> - If you must complete a paper application, write very neatly and in pen. Ask for two copies of the application so you can fill out a new one if you make any mistakes.</a:t>
            </a:r>
            <a:endParaRPr sz="1700"/>
          </a:p>
          <a:p>
            <a:pPr marL="457200" lvl="0" indent="0" algn="l" rtl="0">
              <a:spcBef>
                <a:spcPts val="1600"/>
              </a:spcBef>
              <a:spcAft>
                <a:spcPts val="1600"/>
              </a:spcAft>
              <a:buNone/>
            </a:pPr>
            <a:endParaRPr sz="1800"/>
          </a:p>
        </p:txBody>
      </p:sp>
      <p:cxnSp>
        <p:nvCxnSpPr>
          <p:cNvPr id="88" name="Google Shape;88;p16"/>
          <p:cNvCxnSpPr/>
          <p:nvPr/>
        </p:nvCxnSpPr>
        <p:spPr>
          <a:xfrm rot="10800000">
            <a:off x="509400" y="5085450"/>
            <a:ext cx="8147100" cy="0"/>
          </a:xfrm>
          <a:prstGeom prst="straightConnector1">
            <a:avLst/>
          </a:prstGeom>
          <a:noFill/>
          <a:ln w="19050" cap="flat" cmpd="sng">
            <a:solidFill>
              <a:schemeClr val="dk1"/>
            </a:solidFill>
            <a:prstDash val="dot"/>
            <a:round/>
            <a:headEnd type="none" w="med" len="med"/>
            <a:tailEnd type="none"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Filling out Applications</a:t>
            </a:r>
            <a:endParaRPr/>
          </a:p>
        </p:txBody>
      </p:sp>
      <p:sp>
        <p:nvSpPr>
          <p:cNvPr id="94" name="Google Shape;94;p17"/>
          <p:cNvSpPr txBox="1">
            <a:spLocks noGrp="1"/>
          </p:cNvSpPr>
          <p:nvPr>
            <p:ph type="body" idx="1"/>
          </p:nvPr>
        </p:nvSpPr>
        <p:spPr>
          <a:xfrm>
            <a:off x="129825" y="1679375"/>
            <a:ext cx="7540500" cy="33300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sz="1600"/>
              <a:t>Most companies require you to fill out an application, even if you are submitting a cover letter and resume. </a:t>
            </a:r>
            <a:endParaRPr sz="1600"/>
          </a:p>
          <a:p>
            <a:pPr marL="914400" lvl="1" indent="-330200" algn="l" rtl="0">
              <a:spcBef>
                <a:spcPts val="0"/>
              </a:spcBef>
              <a:spcAft>
                <a:spcPts val="0"/>
              </a:spcAft>
              <a:buSzPts val="1600"/>
              <a:buChar char="➢"/>
            </a:pPr>
            <a:r>
              <a:rPr lang="en" sz="1600"/>
              <a:t>Do not type on the application “See Resume”</a:t>
            </a:r>
            <a:endParaRPr sz="1600"/>
          </a:p>
          <a:p>
            <a:pPr marL="457200" lvl="0" indent="-330200" algn="l" rtl="0">
              <a:spcBef>
                <a:spcPts val="0"/>
              </a:spcBef>
              <a:spcAft>
                <a:spcPts val="0"/>
              </a:spcAft>
              <a:buSzPts val="1600"/>
              <a:buChar char="❖"/>
            </a:pPr>
            <a:r>
              <a:rPr lang="en" sz="1600"/>
              <a:t>Be prepared</a:t>
            </a:r>
            <a:endParaRPr sz="1600"/>
          </a:p>
          <a:p>
            <a:pPr marL="914400" lvl="1" indent="-330200" algn="l" rtl="0">
              <a:spcBef>
                <a:spcPts val="0"/>
              </a:spcBef>
              <a:spcAft>
                <a:spcPts val="0"/>
              </a:spcAft>
              <a:buSzPts val="1600"/>
              <a:buChar char="➢"/>
            </a:pPr>
            <a:r>
              <a:rPr lang="en" sz="1600"/>
              <a:t>Make sure you know the correct names, dates, places, and other information you will need.</a:t>
            </a:r>
            <a:endParaRPr sz="1600"/>
          </a:p>
          <a:p>
            <a:pPr marL="914400" lvl="1" indent="-330200" algn="l" rtl="0">
              <a:spcBef>
                <a:spcPts val="0"/>
              </a:spcBef>
              <a:spcAft>
                <a:spcPts val="0"/>
              </a:spcAft>
              <a:buSzPts val="1600"/>
              <a:buChar char="➢"/>
            </a:pPr>
            <a:r>
              <a:rPr lang="en" sz="1600"/>
              <a:t>Review your employment history. You can use your resume to transfer information to your application.</a:t>
            </a:r>
            <a:endParaRPr sz="1600"/>
          </a:p>
          <a:p>
            <a:pPr marL="457200" lvl="0" indent="-330200" algn="l" rtl="0">
              <a:spcBef>
                <a:spcPts val="0"/>
              </a:spcBef>
              <a:spcAft>
                <a:spcPts val="0"/>
              </a:spcAft>
              <a:buSzPts val="1600"/>
              <a:buChar char="❖"/>
            </a:pPr>
            <a:r>
              <a:rPr lang="en" sz="1600"/>
              <a:t>Always follow the instructions</a:t>
            </a:r>
            <a:endParaRPr sz="1600"/>
          </a:p>
          <a:p>
            <a:pPr marL="914400" lvl="1" indent="-342900" algn="l" rtl="0">
              <a:spcBef>
                <a:spcPts val="0"/>
              </a:spcBef>
              <a:spcAft>
                <a:spcPts val="0"/>
              </a:spcAft>
              <a:buSzPts val="1800"/>
              <a:buChar char="➢"/>
            </a:pPr>
            <a:r>
              <a:rPr lang="en" sz="1600"/>
              <a:t>The slightest error could could knock your application out of the running before an employer even gets the chance to look</a:t>
            </a:r>
            <a:r>
              <a:rPr lang="en" sz="1800"/>
              <a:t> at it.</a:t>
            </a:r>
            <a:endParaRPr sz="1800"/>
          </a:p>
          <a:p>
            <a:pPr marL="0" lvl="0" indent="0" algn="l" rtl="0">
              <a:spcBef>
                <a:spcPts val="1600"/>
              </a:spcBef>
              <a:spcAft>
                <a:spcPts val="0"/>
              </a:spcAft>
              <a:buNone/>
            </a:pPr>
            <a:endParaRPr sz="1800"/>
          </a:p>
          <a:p>
            <a:pPr marL="457200" lvl="0" indent="0" algn="l" rtl="0">
              <a:spcBef>
                <a:spcPts val="1600"/>
              </a:spcBef>
              <a:spcAft>
                <a:spcPts val="1600"/>
              </a:spcAft>
              <a:buNone/>
            </a:pPr>
            <a:endParaRPr sz="1800"/>
          </a:p>
        </p:txBody>
      </p:sp>
      <p:cxnSp>
        <p:nvCxnSpPr>
          <p:cNvPr id="95" name="Google Shape;95;p17"/>
          <p:cNvCxnSpPr/>
          <p:nvPr/>
        </p:nvCxnSpPr>
        <p:spPr>
          <a:xfrm rot="10800000">
            <a:off x="509400" y="5009250"/>
            <a:ext cx="8147100" cy="0"/>
          </a:xfrm>
          <a:prstGeom prst="straightConnector1">
            <a:avLst/>
          </a:prstGeom>
          <a:noFill/>
          <a:ln w="19050" cap="flat" cmpd="sng">
            <a:solidFill>
              <a:schemeClr val="dk1"/>
            </a:solidFill>
            <a:prstDash val="dot"/>
            <a:round/>
            <a:headEnd type="none" w="med" len="med"/>
            <a:tailEnd type="none" w="med" len="med"/>
          </a:ln>
        </p:spPr>
      </p:cxnSp>
      <p:pic>
        <p:nvPicPr>
          <p:cNvPr id="96" name="Google Shape;96;p17"/>
          <p:cNvPicPr preferRelativeResize="0"/>
          <p:nvPr/>
        </p:nvPicPr>
        <p:blipFill>
          <a:blip r:embed="rId3">
            <a:alphaModFix/>
          </a:blip>
          <a:stretch>
            <a:fillRect/>
          </a:stretch>
        </p:blipFill>
        <p:spPr>
          <a:xfrm>
            <a:off x="6954688" y="1036925"/>
            <a:ext cx="2085975" cy="21907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8"/>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Filling out Applications (continued)</a:t>
            </a:r>
            <a:endParaRPr/>
          </a:p>
        </p:txBody>
      </p:sp>
      <p:sp>
        <p:nvSpPr>
          <p:cNvPr id="102" name="Google Shape;102;p18"/>
          <p:cNvSpPr txBox="1">
            <a:spLocks noGrp="1"/>
          </p:cNvSpPr>
          <p:nvPr>
            <p:ph type="body" idx="1"/>
          </p:nvPr>
        </p:nvSpPr>
        <p:spPr>
          <a:xfrm>
            <a:off x="460950" y="1679375"/>
            <a:ext cx="8222100" cy="33300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sz="1600"/>
              <a:t>Make sure you check the application deadline and allow yourself enough time to get the application and all other documents submitted on time.</a:t>
            </a:r>
            <a:endParaRPr sz="1600"/>
          </a:p>
          <a:p>
            <a:pPr marL="457200" lvl="0" indent="-330200" algn="l" rtl="0">
              <a:spcBef>
                <a:spcPts val="0"/>
              </a:spcBef>
              <a:spcAft>
                <a:spcPts val="0"/>
              </a:spcAft>
              <a:buSzPts val="1600"/>
              <a:buChar char="❖"/>
            </a:pPr>
            <a:r>
              <a:rPr lang="en" sz="1600"/>
              <a:t>Review before you submit.</a:t>
            </a:r>
            <a:endParaRPr sz="1600"/>
          </a:p>
          <a:p>
            <a:pPr marL="914400" lvl="1" indent="-330200" algn="l" rtl="0">
              <a:spcBef>
                <a:spcPts val="0"/>
              </a:spcBef>
              <a:spcAft>
                <a:spcPts val="0"/>
              </a:spcAft>
              <a:buSzPts val="1600"/>
              <a:buChar char="➢"/>
            </a:pPr>
            <a:r>
              <a:rPr lang="en" sz="1600"/>
              <a:t>Thoroughly read the instructions for applying for employment before you click the submit button (or hand in your application). Make sure every field is field in.</a:t>
            </a:r>
            <a:endParaRPr sz="1600"/>
          </a:p>
          <a:p>
            <a:pPr marL="457200" lvl="0" indent="-330200" algn="l" rtl="0">
              <a:spcBef>
                <a:spcPts val="0"/>
              </a:spcBef>
              <a:spcAft>
                <a:spcPts val="0"/>
              </a:spcAft>
              <a:buSzPts val="1600"/>
              <a:buChar char="❖"/>
            </a:pPr>
            <a:r>
              <a:rPr lang="en" sz="1600"/>
              <a:t>Notify your references.</a:t>
            </a:r>
            <a:endParaRPr sz="1600"/>
          </a:p>
          <a:p>
            <a:pPr marL="914400" lvl="1" indent="-330200" algn="l" rtl="0">
              <a:spcBef>
                <a:spcPts val="0"/>
              </a:spcBef>
              <a:spcAft>
                <a:spcPts val="0"/>
              </a:spcAft>
              <a:buSzPts val="1600"/>
              <a:buChar char="➢"/>
            </a:pPr>
            <a:r>
              <a:rPr lang="en" sz="1600"/>
              <a:t>Let your references know that you’ve listed them on your application so that they can expect an email or a call.</a:t>
            </a:r>
            <a:endParaRPr sz="1600"/>
          </a:p>
          <a:p>
            <a:pPr marL="457200" lvl="0" indent="-330200" algn="l" rtl="0">
              <a:spcBef>
                <a:spcPts val="0"/>
              </a:spcBef>
              <a:spcAft>
                <a:spcPts val="0"/>
              </a:spcAft>
              <a:buSzPts val="1600"/>
              <a:buChar char="❖"/>
            </a:pPr>
            <a:r>
              <a:rPr lang="en" sz="1600"/>
              <a:t>Be prepared to take a test. Some companies test applications for employment in order to determine whether the candidate is a good match for the job.</a:t>
            </a:r>
            <a:endParaRPr sz="1600"/>
          </a:p>
          <a:p>
            <a:pPr marL="457200" lvl="0" indent="-330200" algn="l" rtl="0">
              <a:spcBef>
                <a:spcPts val="0"/>
              </a:spcBef>
              <a:spcAft>
                <a:spcPts val="0"/>
              </a:spcAft>
              <a:buSzPts val="1600"/>
              <a:buChar char="❖"/>
            </a:pPr>
            <a:r>
              <a:rPr lang="en" sz="1600"/>
              <a:t>It is illegal to ask certain questions on a job application. These include: age/date of birth, gender, race, religion, and country of origin.</a:t>
            </a:r>
            <a:endParaRPr sz="1600"/>
          </a:p>
          <a:p>
            <a:pPr marL="0" lvl="0" indent="0" algn="l" rtl="0">
              <a:spcBef>
                <a:spcPts val="1600"/>
              </a:spcBef>
              <a:spcAft>
                <a:spcPts val="0"/>
              </a:spcAft>
              <a:buNone/>
            </a:pPr>
            <a:endParaRPr sz="1800"/>
          </a:p>
          <a:p>
            <a:pPr marL="457200" lvl="0" indent="0" algn="l" rtl="0">
              <a:spcBef>
                <a:spcPts val="1600"/>
              </a:spcBef>
              <a:spcAft>
                <a:spcPts val="1600"/>
              </a:spcAft>
              <a:buNone/>
            </a:pPr>
            <a:endParaRPr sz="1800"/>
          </a:p>
        </p:txBody>
      </p:sp>
      <p:cxnSp>
        <p:nvCxnSpPr>
          <p:cNvPr id="103" name="Google Shape;103;p18"/>
          <p:cNvCxnSpPr/>
          <p:nvPr/>
        </p:nvCxnSpPr>
        <p:spPr>
          <a:xfrm rot="10800000">
            <a:off x="509400" y="5085450"/>
            <a:ext cx="8147100" cy="0"/>
          </a:xfrm>
          <a:prstGeom prst="straightConnector1">
            <a:avLst/>
          </a:prstGeom>
          <a:noFill/>
          <a:ln w="19050" cap="flat" cmpd="sng">
            <a:solidFill>
              <a:schemeClr val="dk1"/>
            </a:solidFill>
            <a:prstDash val="dot"/>
            <a:round/>
            <a:headEnd type="none" w="med" len="med"/>
            <a:tailEnd type="none"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9"/>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Resume</a:t>
            </a:r>
            <a:endParaRPr/>
          </a:p>
        </p:txBody>
      </p:sp>
      <p:sp>
        <p:nvSpPr>
          <p:cNvPr id="109" name="Google Shape;109;p19"/>
          <p:cNvSpPr txBox="1">
            <a:spLocks noGrp="1"/>
          </p:cNvSpPr>
          <p:nvPr>
            <p:ph type="body" idx="1"/>
          </p:nvPr>
        </p:nvSpPr>
        <p:spPr>
          <a:xfrm>
            <a:off x="199750" y="1919075"/>
            <a:ext cx="3385800" cy="27102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Make sure your resume is updated with all of your current information</a:t>
            </a:r>
            <a:endParaRPr/>
          </a:p>
          <a:p>
            <a:pPr marL="457200" lvl="0" indent="-317500" algn="l" rtl="0">
              <a:spcBef>
                <a:spcPts val="0"/>
              </a:spcBef>
              <a:spcAft>
                <a:spcPts val="0"/>
              </a:spcAft>
              <a:buSzPts val="1400"/>
              <a:buChar char="❖"/>
            </a:pPr>
            <a:r>
              <a:rPr lang="en"/>
              <a:t>If you do not have a resume, you can use a template to create one</a:t>
            </a:r>
            <a:endParaRPr/>
          </a:p>
          <a:p>
            <a:pPr marL="457200" lvl="0" indent="-317500" algn="l" rtl="0">
              <a:spcBef>
                <a:spcPts val="0"/>
              </a:spcBef>
              <a:spcAft>
                <a:spcPts val="0"/>
              </a:spcAft>
              <a:buSzPts val="1400"/>
              <a:buChar char="❖"/>
            </a:pPr>
            <a:r>
              <a:rPr lang="en"/>
              <a:t>Make sure you are 100% honest!</a:t>
            </a:r>
            <a:endParaRPr/>
          </a:p>
        </p:txBody>
      </p:sp>
      <p:pic>
        <p:nvPicPr>
          <p:cNvPr id="110" name="Google Shape;110;p19"/>
          <p:cNvPicPr preferRelativeResize="0"/>
          <p:nvPr/>
        </p:nvPicPr>
        <p:blipFill>
          <a:blip r:embed="rId3">
            <a:alphaModFix/>
          </a:blip>
          <a:stretch>
            <a:fillRect/>
          </a:stretch>
        </p:blipFill>
        <p:spPr>
          <a:xfrm>
            <a:off x="4716725" y="191000"/>
            <a:ext cx="3662700" cy="4761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20"/>
          <p:cNvPicPr preferRelativeResize="0"/>
          <p:nvPr/>
        </p:nvPicPr>
        <p:blipFill rotWithShape="1">
          <a:blip r:embed="rId3">
            <a:alphaModFix/>
          </a:blip>
          <a:srcRect r="38867"/>
          <a:stretch/>
        </p:blipFill>
        <p:spPr>
          <a:xfrm>
            <a:off x="0" y="-125"/>
            <a:ext cx="4572000" cy="5143625"/>
          </a:xfrm>
          <a:prstGeom prst="rect">
            <a:avLst/>
          </a:prstGeom>
          <a:noFill/>
          <a:ln>
            <a:noFill/>
          </a:ln>
        </p:spPr>
      </p:pic>
      <p:sp>
        <p:nvSpPr>
          <p:cNvPr id="116" name="Google Shape;116;p20"/>
          <p:cNvSpPr txBox="1">
            <a:spLocks noGrp="1"/>
          </p:cNvSpPr>
          <p:nvPr>
            <p:ph type="title"/>
          </p:nvPr>
        </p:nvSpPr>
        <p:spPr>
          <a:xfrm>
            <a:off x="265500" y="1830600"/>
            <a:ext cx="4045200" cy="14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Getting the Call for an Interview</a:t>
            </a:r>
            <a:endParaRPr>
              <a:solidFill>
                <a:schemeClr val="lt1"/>
              </a:solidFill>
            </a:endParaRPr>
          </a:p>
        </p:txBody>
      </p:sp>
      <p:sp>
        <p:nvSpPr>
          <p:cNvPr id="117" name="Google Shape;117;p20"/>
          <p:cNvSpPr txBox="1">
            <a:spLocks noGrp="1"/>
          </p:cNvSpPr>
          <p:nvPr>
            <p:ph type="body" idx="2"/>
          </p:nvPr>
        </p:nvSpPr>
        <p:spPr>
          <a:xfrm>
            <a:off x="4711300" y="445075"/>
            <a:ext cx="4227300" cy="4584000"/>
          </a:xfrm>
          <a:prstGeom prst="rect">
            <a:avLst/>
          </a:prstGeom>
        </p:spPr>
        <p:txBody>
          <a:bodyPr spcFirstLastPara="1" wrap="square" lIns="91425" tIns="91425" rIns="91425" bIns="91425" anchor="ctr" anchorCtr="0">
            <a:noAutofit/>
          </a:bodyPr>
          <a:lstStyle/>
          <a:p>
            <a:pPr marL="457200" lvl="0" indent="-342900" algn="l" rtl="0">
              <a:spcBef>
                <a:spcPts val="0"/>
              </a:spcBef>
              <a:spcAft>
                <a:spcPts val="0"/>
              </a:spcAft>
              <a:buSzPts val="1800"/>
              <a:buChar char="❖"/>
            </a:pPr>
            <a:r>
              <a:rPr lang="en"/>
              <a:t>If you have applied for a job, make sure you are available to answer your phone as often as possible.</a:t>
            </a:r>
            <a:endParaRPr/>
          </a:p>
          <a:p>
            <a:pPr marL="457200" lvl="0" indent="-342900" algn="l" rtl="0">
              <a:spcBef>
                <a:spcPts val="0"/>
              </a:spcBef>
              <a:spcAft>
                <a:spcPts val="0"/>
              </a:spcAft>
              <a:buSzPts val="1800"/>
              <a:buChar char="❖"/>
            </a:pPr>
            <a:r>
              <a:rPr lang="en"/>
              <a:t>If you miss the call for an interview, call back as soon as possible.</a:t>
            </a:r>
            <a:endParaRPr/>
          </a:p>
          <a:p>
            <a:pPr marL="457200" lvl="0" indent="-342900" algn="l" rtl="0">
              <a:spcBef>
                <a:spcPts val="0"/>
              </a:spcBef>
              <a:spcAft>
                <a:spcPts val="0"/>
              </a:spcAft>
              <a:buSzPts val="1800"/>
              <a:buChar char="❖"/>
            </a:pPr>
            <a:r>
              <a:rPr lang="en"/>
              <a:t>When you are on the phone with your potential employer, make sure you are in a quiet place with no distractions.</a:t>
            </a:r>
            <a:endParaRPr/>
          </a:p>
          <a:p>
            <a:pPr marL="457200" lvl="0" indent="-342900" algn="l" rtl="0">
              <a:spcBef>
                <a:spcPts val="0"/>
              </a:spcBef>
              <a:spcAft>
                <a:spcPts val="0"/>
              </a:spcAft>
              <a:buSzPts val="1800"/>
              <a:buChar char="❖"/>
            </a:pPr>
            <a:r>
              <a:rPr lang="en"/>
              <a:t>Be as flexible as possible when scheduling your interview. For example, if they give you a specific date for an interview, do your best to schedule the interview on that day.</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Types of Interviews</a:t>
            </a:r>
            <a:endParaRPr/>
          </a:p>
        </p:txBody>
      </p:sp>
      <p:sp>
        <p:nvSpPr>
          <p:cNvPr id="123" name="Google Shape;123;p21"/>
          <p:cNvSpPr txBox="1">
            <a:spLocks noGrp="1"/>
          </p:cNvSpPr>
          <p:nvPr>
            <p:ph type="body" idx="1"/>
          </p:nvPr>
        </p:nvSpPr>
        <p:spPr>
          <a:xfrm>
            <a:off x="471900" y="1919075"/>
            <a:ext cx="8177100" cy="27102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In-person - One-on-one</a:t>
            </a:r>
            <a:endParaRPr/>
          </a:p>
          <a:p>
            <a:pPr marL="914400" lvl="1" indent="-304800" algn="l" rtl="0">
              <a:spcBef>
                <a:spcPts val="0"/>
              </a:spcBef>
              <a:spcAft>
                <a:spcPts val="0"/>
              </a:spcAft>
              <a:buSzPts val="1200"/>
              <a:buChar char="➢"/>
            </a:pPr>
            <a:r>
              <a:rPr lang="en"/>
              <a:t>This is an interview usually with the supervisor or manager.</a:t>
            </a:r>
            <a:endParaRPr/>
          </a:p>
          <a:p>
            <a:pPr marL="457200" lvl="0" indent="-317500" algn="l" rtl="0">
              <a:spcBef>
                <a:spcPts val="0"/>
              </a:spcBef>
              <a:spcAft>
                <a:spcPts val="0"/>
              </a:spcAft>
              <a:buSzPts val="1400"/>
              <a:buChar char="❖"/>
            </a:pPr>
            <a:r>
              <a:rPr lang="en"/>
              <a:t>In-person - Panel</a:t>
            </a:r>
            <a:endParaRPr/>
          </a:p>
          <a:p>
            <a:pPr marL="914400" lvl="1" indent="-304800" algn="l" rtl="0">
              <a:spcBef>
                <a:spcPts val="0"/>
              </a:spcBef>
              <a:spcAft>
                <a:spcPts val="0"/>
              </a:spcAft>
              <a:buSzPts val="1200"/>
              <a:buChar char="➢"/>
            </a:pPr>
            <a:r>
              <a:rPr lang="en"/>
              <a:t>This is an interview with 3+ people usually including human resources, a supervisor, a manager, and another employee in the department</a:t>
            </a:r>
            <a:endParaRPr/>
          </a:p>
          <a:p>
            <a:pPr marL="457200" lvl="0" indent="-317500" algn="l" rtl="0">
              <a:spcBef>
                <a:spcPts val="0"/>
              </a:spcBef>
              <a:spcAft>
                <a:spcPts val="0"/>
              </a:spcAft>
              <a:buSzPts val="1400"/>
              <a:buChar char="❖"/>
            </a:pPr>
            <a:r>
              <a:rPr lang="en"/>
              <a:t>Phone/Skype/FaceTime</a:t>
            </a:r>
            <a:endParaRPr/>
          </a:p>
          <a:p>
            <a:pPr marL="914400" lvl="1" indent="-304800" algn="l" rtl="0">
              <a:spcBef>
                <a:spcPts val="0"/>
              </a:spcBef>
              <a:spcAft>
                <a:spcPts val="0"/>
              </a:spcAft>
              <a:buSzPts val="1200"/>
              <a:buChar char="➢"/>
            </a:pPr>
            <a:r>
              <a:rPr lang="en"/>
              <a:t>If you have applied for a job that is out-of-town, you may have a phone/Skype/FaceTime interview first.</a:t>
            </a:r>
            <a:endParaRPr/>
          </a:p>
          <a:p>
            <a:pPr marL="457200" lvl="0" indent="-317500" algn="l" rtl="0">
              <a:spcBef>
                <a:spcPts val="0"/>
              </a:spcBef>
              <a:spcAft>
                <a:spcPts val="0"/>
              </a:spcAft>
              <a:buSzPts val="1400"/>
              <a:buChar char="❖"/>
            </a:pPr>
            <a:r>
              <a:rPr lang="en"/>
              <a:t>Second Interview</a:t>
            </a:r>
            <a:endParaRPr/>
          </a:p>
          <a:p>
            <a:pPr marL="914400" lvl="1" indent="-304800" algn="l" rtl="0">
              <a:spcBef>
                <a:spcPts val="0"/>
              </a:spcBef>
              <a:spcAft>
                <a:spcPts val="0"/>
              </a:spcAft>
              <a:buSzPts val="1200"/>
              <a:buChar char="➢"/>
            </a:pPr>
            <a:r>
              <a:rPr lang="en"/>
              <a:t>Depending on the job, you may have 2-3 rounds of interviews. If you do well on your first interview, you will be invited to a second interview. In your second interview, you will be asked more detailed questions about yourself, your qualifications, and your ability to perform for the company.</a:t>
            </a:r>
            <a:endParaRPr/>
          </a:p>
        </p:txBody>
      </p:sp>
      <p:pic>
        <p:nvPicPr>
          <p:cNvPr id="124" name="Google Shape;124;p21"/>
          <p:cNvPicPr preferRelativeResize="0"/>
          <p:nvPr/>
        </p:nvPicPr>
        <p:blipFill>
          <a:blip r:embed="rId3">
            <a:alphaModFix/>
          </a:blip>
          <a:stretch>
            <a:fillRect/>
          </a:stretch>
        </p:blipFill>
        <p:spPr>
          <a:xfrm>
            <a:off x="4504300" y="117985"/>
            <a:ext cx="4571999" cy="2009175"/>
          </a:xfrm>
          <a:prstGeom prst="rect">
            <a:avLst/>
          </a:prstGeom>
          <a:noFill/>
          <a:ln>
            <a:noFill/>
          </a:ln>
        </p:spPr>
      </p:pic>
    </p:spTree>
  </p:cSld>
  <p:clrMapOvr>
    <a:masterClrMapping/>
  </p:clrMapOvr>
</p:sld>
</file>

<file path=ppt/theme/theme1.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1661</Words>
  <Application>Microsoft Office PowerPoint</Application>
  <PresentationFormat>On-screen Show (16:9)</PresentationFormat>
  <Paragraphs>125</Paragraphs>
  <Slides>17</Slides>
  <Notes>17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Roboto</vt:lpstr>
      <vt:lpstr>Arial</vt:lpstr>
      <vt:lpstr>Material</vt:lpstr>
      <vt:lpstr>Preparing for the Workplace Applications, Resumes, &amp; Interviews</vt:lpstr>
      <vt:lpstr>Where to find jobs:  If you have a specific company in mind, check their website.  Top sites: Indeed.com CareerBuilder.com Glassdoor.com LinkedIn.com</vt:lpstr>
      <vt:lpstr>Before you apply: According to a 2018 CareerBuilder survey, 70% of employers use social media to screen candidates during the hiring process.</vt:lpstr>
      <vt:lpstr>Types of Applications</vt:lpstr>
      <vt:lpstr>Filling out Applications</vt:lpstr>
      <vt:lpstr>Filling out Applications (continued)</vt:lpstr>
      <vt:lpstr>Resume</vt:lpstr>
      <vt:lpstr>Getting the Call for an Interview</vt:lpstr>
      <vt:lpstr>Types of Interviews</vt:lpstr>
      <vt:lpstr>Top 10 Interview Mistakes</vt:lpstr>
      <vt:lpstr>Preparing for the Interview</vt:lpstr>
      <vt:lpstr>Preparing for the Interview (cont’d)</vt:lpstr>
      <vt:lpstr>Preparing for the Interview (cont’d)</vt:lpstr>
      <vt:lpstr>PowerPoint Presentation</vt:lpstr>
      <vt:lpstr>The Interview</vt:lpstr>
      <vt:lpstr>After the Interview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Preparing for the Workplace Applications, Resumes, &amp; Interviews</dc:title>
  <dc:creator>Vocca, Stephanie</dc:creator>
  <cp:lastModifiedBy>Vocca, Stephanie</cp:lastModifiedBy>
  <cp:revision>1</cp:revision>
  <dcterms:modified xsi:type="dcterms:W3CDTF">2020-01-06T21:15:26Z</dcterms:modified>
</cp:coreProperties>
</file>